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67" r:id="rId2"/>
    <p:sldMasterId id="2147483879" r:id="rId3"/>
    <p:sldMasterId id="2147483892" r:id="rId4"/>
    <p:sldMasterId id="2147483911" r:id="rId5"/>
    <p:sldMasterId id="2147483923" r:id="rId6"/>
    <p:sldMasterId id="2147483935" r:id="rId7"/>
    <p:sldMasterId id="2147483949" r:id="rId8"/>
  </p:sldMasterIdLst>
  <p:notesMasterIdLst>
    <p:notesMasterId r:id="rId37"/>
  </p:notesMasterIdLst>
  <p:handoutMasterIdLst>
    <p:handoutMasterId r:id="rId38"/>
  </p:handoutMasterIdLst>
  <p:sldIdLst>
    <p:sldId id="287" r:id="rId9"/>
    <p:sldId id="387" r:id="rId10"/>
    <p:sldId id="441" r:id="rId11"/>
    <p:sldId id="442" r:id="rId12"/>
    <p:sldId id="436" r:id="rId13"/>
    <p:sldId id="428" r:id="rId14"/>
    <p:sldId id="429" r:id="rId15"/>
    <p:sldId id="412" r:id="rId16"/>
    <p:sldId id="443" r:id="rId17"/>
    <p:sldId id="440" r:id="rId18"/>
    <p:sldId id="444" r:id="rId19"/>
    <p:sldId id="404" r:id="rId20"/>
    <p:sldId id="405" r:id="rId21"/>
    <p:sldId id="437" r:id="rId22"/>
    <p:sldId id="423" r:id="rId23"/>
    <p:sldId id="383" r:id="rId24"/>
    <p:sldId id="425" r:id="rId25"/>
    <p:sldId id="438" r:id="rId26"/>
    <p:sldId id="439" r:id="rId27"/>
    <p:sldId id="432" r:id="rId28"/>
    <p:sldId id="424" r:id="rId29"/>
    <p:sldId id="426" r:id="rId30"/>
    <p:sldId id="415" r:id="rId31"/>
    <p:sldId id="416" r:id="rId32"/>
    <p:sldId id="419" r:id="rId33"/>
    <p:sldId id="417" r:id="rId34"/>
    <p:sldId id="433" r:id="rId35"/>
    <p:sldId id="434" r:id="rId36"/>
  </p:sldIdLst>
  <p:sldSz cx="9145588" cy="685800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216A2"/>
    <a:srgbClr val="008000"/>
    <a:srgbClr val="0000FF"/>
    <a:srgbClr val="808080"/>
    <a:srgbClr val="E53FE5"/>
    <a:srgbClr val="EE82EE"/>
    <a:srgbClr val="CC99FF"/>
    <a:srgbClr val="FFD700"/>
    <a:srgbClr val="FF3300"/>
    <a:srgbClr val="98FB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1" autoAdjust="0"/>
    <p:restoredTop sz="96586" autoAdjust="0"/>
  </p:normalViewPr>
  <p:slideViewPr>
    <p:cSldViewPr>
      <p:cViewPr varScale="1">
        <p:scale>
          <a:sx n="84" d="100"/>
          <a:sy n="84" d="100"/>
        </p:scale>
        <p:origin x="1421" y="29"/>
      </p:cViewPr>
      <p:guideLst>
        <p:guide orient="horz" pos="2160"/>
        <p:guide pos="2881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296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presProps" Target="presProps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48.png"/><Relationship Id="rId1" Type="http://schemas.openxmlformats.org/officeDocument/2006/relationships/image" Target="../media/image47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88.emf"/><Relationship Id="rId1" Type="http://schemas.openxmlformats.org/officeDocument/2006/relationships/image" Target="../media/image8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101.wmf"/><Relationship Id="rId1" Type="http://schemas.openxmlformats.org/officeDocument/2006/relationships/image" Target="../media/image10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1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emf"/><Relationship Id="rId1" Type="http://schemas.openxmlformats.org/officeDocument/2006/relationships/image" Target="../media/image88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156.emf"/><Relationship Id="rId1" Type="http://schemas.openxmlformats.org/officeDocument/2006/relationships/image" Target="../media/image8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Arial" charset="0"/>
              </a:defRPr>
            </a:lvl1pPr>
          </a:lstStyle>
          <a:p>
            <a:pPr>
              <a:defRPr/>
            </a:pPr>
            <a:fld id="{66C0CAE6-F541-493C-BBC1-D567C950ED51}" type="datetimeFigureOut">
              <a:rPr lang="fr-FR" altLang="fr-FR"/>
              <a:pPr>
                <a:defRPr/>
              </a:pPr>
              <a:t>31/03/2022</a:t>
            </a:fld>
            <a:endParaRPr lang="fr-FR" altLang="fr-FR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D7AA509-D65F-4EEC-BDF3-1326C5763B5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6051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4A0BB5-1BBC-4CDA-AFA9-6B6FFF5C0051}" type="datetimeFigureOut">
              <a:rPr lang="fr-FR"/>
              <a:pPr>
                <a:defRPr/>
              </a:pPr>
              <a:t>31/03/2022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3E5815B-4F96-4C93-9C81-B7544D3D586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44339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02346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altLang="fr-FR" dirty="0"/>
              <a:t>Une partie système véhicule : on a nécessairement besoin de HIL temps réel</a:t>
            </a:r>
          </a:p>
          <a:p>
            <a:r>
              <a:rPr lang="fr-FR" altLang="fr-FR" dirty="0"/>
              <a:t>Une partie drive : on travaille plus sur les drives, la partie HIL est moins dispensable</a:t>
            </a:r>
          </a:p>
          <a:p>
            <a:r>
              <a:rPr lang="fr-FR" altLang="fr-FR" dirty="0"/>
              <a:t>Dans une partie plus véhicule on doit se diriger vers du HIL</a:t>
            </a:r>
          </a:p>
        </p:txBody>
      </p:sp>
    </p:spTree>
    <p:extLst>
      <p:ext uri="{BB962C8B-B14F-4D97-AF65-F5344CB8AC3E}">
        <p14:creationId xmlns:p14="http://schemas.microsoft.com/office/powerpoint/2010/main" val="2520984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altLang="fr-FR" dirty="0"/>
              <a:t>Une partie système véhicule : on a nécessairement besoin de HIL temps réel</a:t>
            </a:r>
          </a:p>
          <a:p>
            <a:r>
              <a:rPr lang="fr-FR" altLang="fr-FR" dirty="0"/>
              <a:t>Une partie drive : on travaille plus sur les drives, la partie HIL est moins dispensable</a:t>
            </a:r>
          </a:p>
          <a:p>
            <a:r>
              <a:rPr lang="fr-FR" altLang="fr-FR" dirty="0"/>
              <a:t>Dans une partie plus véhicule on doit se diriger vers du HIL</a:t>
            </a:r>
          </a:p>
        </p:txBody>
      </p:sp>
    </p:spTree>
    <p:extLst>
      <p:ext uri="{BB962C8B-B14F-4D97-AF65-F5344CB8AC3E}">
        <p14:creationId xmlns:p14="http://schemas.microsoft.com/office/powerpoint/2010/main" val="645438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altLang="fr-FR" dirty="0"/>
              <a:t>Une partie système véhicule : on a nécessairement besoin de HIL temps réel</a:t>
            </a:r>
          </a:p>
          <a:p>
            <a:r>
              <a:rPr lang="fr-FR" altLang="fr-FR" dirty="0"/>
              <a:t>Une partie drive : on travaille plus sur les drives, la partie HIL est moins dispensable</a:t>
            </a:r>
          </a:p>
          <a:p>
            <a:r>
              <a:rPr lang="fr-FR" altLang="fr-FR" dirty="0"/>
              <a:t>Dans une partie plus véhicule on doit se diriger vers du HIL</a:t>
            </a:r>
          </a:p>
        </p:txBody>
      </p:sp>
    </p:spTree>
    <p:extLst>
      <p:ext uri="{BB962C8B-B14F-4D97-AF65-F5344CB8AC3E}">
        <p14:creationId xmlns:p14="http://schemas.microsoft.com/office/powerpoint/2010/main" val="1839781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</a:pPr>
            <a:fld id="{23D5802C-96A3-42A1-923B-82DE78EDA7C2}" type="slidenum">
              <a:rPr lang="en-GB" altLang="fr-FR">
                <a:latin typeface="Times New Roman" panose="02020603050405020304" pitchFamily="18" charset="0"/>
              </a:rPr>
              <a:pPr algn="r">
                <a:spcBef>
                  <a:spcPct val="0"/>
                </a:spcBef>
              </a:pPr>
              <a:t>8</a:t>
            </a:fld>
            <a:endParaRPr lang="en-GB" altLang="fr-FR">
              <a:latin typeface="Times New Roman" panose="02020603050405020304" pitchFamily="18" charset="0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1413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altLang="fr-FR" dirty="0" err="1"/>
              <a:t>Ulille</a:t>
            </a:r>
            <a:r>
              <a:rPr lang="fr-FR" altLang="fr-FR" dirty="0"/>
              <a:t> : système véhicule</a:t>
            </a:r>
          </a:p>
          <a:p>
            <a:endParaRPr lang="fr-FR" altLang="fr-FR" dirty="0"/>
          </a:p>
          <a:p>
            <a:r>
              <a:rPr lang="fr-FR" altLang="fr-FR" dirty="0"/>
              <a:t>A&amp;MPT : système drive</a:t>
            </a:r>
          </a:p>
          <a:p>
            <a:endParaRPr lang="fr-FR" altLang="fr-FR" dirty="0"/>
          </a:p>
          <a:p>
            <a:r>
              <a:rPr lang="fr-FR" altLang="fr-FR" dirty="0"/>
              <a:t>Migration : insérer les systèmes drive polyphasés dans les véhicules</a:t>
            </a:r>
          </a:p>
          <a:p>
            <a:r>
              <a:rPr lang="fr-FR" altLang="fr-FR" dirty="0"/>
              <a:t>Les systèmes polyphasés sont </a:t>
            </a:r>
            <a:r>
              <a:rPr lang="fr-FR" altLang="fr-FR" dirty="0" err="1"/>
              <a:t>utiisés</a:t>
            </a:r>
            <a:r>
              <a:rPr lang="fr-FR" altLang="fr-FR" dirty="0"/>
              <a:t> principalement pour les véhicules aujourd’hui</a:t>
            </a:r>
          </a:p>
          <a:p>
            <a:r>
              <a:rPr lang="fr-FR" altLang="fr-FR" dirty="0"/>
              <a:t>Serveur donnée</a:t>
            </a:r>
          </a:p>
          <a:p>
            <a:r>
              <a:rPr lang="fr-FR" altLang="fr-FR" dirty="0"/>
              <a:t>Les drives peuvent être utilisés dans des systèmes plus globaux, en simulant des pannes véhicule ou comment il s’</a:t>
            </a:r>
            <a:r>
              <a:rPr lang="fr-FR" altLang="fr-FR" dirty="0" err="1"/>
              <a:t>insére</a:t>
            </a:r>
            <a:r>
              <a:rPr lang="fr-FR" altLang="fr-FR" dirty="0"/>
              <a:t> dans la gestion véhicule. Migration totale</a:t>
            </a:r>
          </a:p>
          <a:p>
            <a:r>
              <a:rPr lang="fr-FR" altLang="fr-FR" dirty="0"/>
              <a:t>Plus de 60 V</a:t>
            </a:r>
          </a:p>
        </p:txBody>
      </p:sp>
    </p:spTree>
    <p:extLst>
      <p:ext uri="{BB962C8B-B14F-4D97-AF65-F5344CB8AC3E}">
        <p14:creationId xmlns:p14="http://schemas.microsoft.com/office/powerpoint/2010/main" val="23603530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29799F-19DA-4352-8C0D-A5C62DCFAD37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943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29799F-19DA-4352-8C0D-A5C62DCFAD37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6048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29799F-19DA-4352-8C0D-A5C62DCFAD37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207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29799F-19DA-4352-8C0D-A5C62DCFAD37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032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019" tIns="44009" rIns="88019" bIns="44009" anchor="b"/>
          <a:lstStyle>
            <a:lvl1pPr defTabSz="8794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15963" indent="-276225" defTabSz="8794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00138" indent="-220663" defTabSz="8794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41463" indent="-222250" defTabSz="8794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981200" indent="-222250" defTabSz="8794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38400" indent="-222250" defTabSz="8794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895600" indent="-222250" defTabSz="8794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52800" indent="-222250" defTabSz="8794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10000" indent="-222250" defTabSz="8794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</a:pPr>
            <a:fld id="{D01C58B9-A867-4D1B-864E-6D79710E7BEB}" type="slidenum">
              <a:rPr lang="en-GB" altLang="fr-FR">
                <a:latin typeface="Times New Roman" panose="02020603050405020304" pitchFamily="18" charset="0"/>
              </a:rPr>
              <a:pPr algn="r">
                <a:spcBef>
                  <a:spcPct val="0"/>
                </a:spcBef>
              </a:pPr>
              <a:t>24</a:t>
            </a:fld>
            <a:endParaRPr lang="en-GB" altLang="fr-FR">
              <a:latin typeface="Times New Roman" panose="02020603050405020304" pitchFamily="18" charset="0"/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1413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019" tIns="44009" rIns="88019" bIns="44009" numCol="1" anchor="t" anchorCtr="0" compatLnSpc="1">
            <a:prstTxWarp prst="textNoShape">
              <a:avLst/>
            </a:prstTxWarp>
          </a:bodyPr>
          <a:lstStyle/>
          <a:p>
            <a:endParaRPr lang="en-GB" altLang="fr-FR" dirty="0"/>
          </a:p>
        </p:txBody>
      </p:sp>
    </p:spTree>
    <p:extLst>
      <p:ext uri="{BB962C8B-B14F-4D97-AF65-F5344CB8AC3E}">
        <p14:creationId xmlns:p14="http://schemas.microsoft.com/office/powerpoint/2010/main" val="2442469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049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apositive de titre"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/>
              <a:pPr eaLnBrk="1" hangingPunct="1">
                <a:defRPr/>
              </a:pPr>
              <a:t>‹N°›</a:t>
            </a:fld>
            <a:endParaRPr lang="fr-FR" altLang="fr-FR" b="1" dirty="0"/>
          </a:p>
        </p:txBody>
      </p:sp>
      <p:sp>
        <p:nvSpPr>
          <p:cNvPr id="5" name="Rectangle 1"/>
          <p:cNvSpPr>
            <a:spLocks noChangeArrowheads="1"/>
          </p:cNvSpPr>
          <p:nvPr userDrawn="1"/>
        </p:nvSpPr>
        <p:spPr bwMode="auto">
          <a:xfrm>
            <a:off x="0" y="3450794"/>
            <a:ext cx="9145588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endParaRPr lang="fr-FR" altLang="fr-FR" sz="2800" b="1" dirty="0">
              <a:solidFill>
                <a:srgbClr val="4D4D4D"/>
              </a:solidFill>
              <a:latin typeface="Arial" panose="020B0604020202020204" pitchFamily="34" charset="0"/>
            </a:endParaRPr>
          </a:p>
          <a:p>
            <a:pPr algn="ctr" eaLnBrk="1" hangingPunct="1">
              <a:lnSpc>
                <a:spcPct val="120000"/>
              </a:lnSpc>
            </a:pPr>
            <a:endParaRPr lang="en-US" altLang="fr-FR" sz="2800" b="1" dirty="0">
              <a:solidFill>
                <a:srgbClr val="4D4D4D"/>
              </a:solidFill>
              <a:latin typeface="Arial" panose="020B0604020202020204" pitchFamily="34" charset="0"/>
            </a:endParaRPr>
          </a:p>
          <a:p>
            <a:pPr algn="ctr" eaLnBrk="1" hangingPunct="1">
              <a:lnSpc>
                <a:spcPct val="120000"/>
              </a:lnSpc>
            </a:pPr>
            <a:r>
              <a:rPr lang="fr-FR" altLang="fr-FR" sz="2800" b="1" dirty="0">
                <a:solidFill>
                  <a:srgbClr val="4D4D4D"/>
                </a:solidFill>
                <a:latin typeface="Arial" panose="020B0604020202020204" pitchFamily="34" charset="0"/>
              </a:rPr>
              <a:t>………………</a:t>
            </a:r>
            <a:endParaRPr lang="fr-FR" altLang="fr-FR" sz="22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grpSp>
        <p:nvGrpSpPr>
          <p:cNvPr id="13" name="Groupe 12"/>
          <p:cNvGrpSpPr/>
          <p:nvPr userDrawn="1"/>
        </p:nvGrpSpPr>
        <p:grpSpPr>
          <a:xfrm>
            <a:off x="395300" y="1442244"/>
            <a:ext cx="8354988" cy="1622425"/>
            <a:chOff x="468337" y="1484313"/>
            <a:chExt cx="8354988" cy="1622425"/>
          </a:xfrm>
        </p:grpSpPr>
        <p:pic>
          <p:nvPicPr>
            <p:cNvPr id="7" name="Picture 5" descr="logoMEGEVH"/>
            <p:cNvPicPr>
              <a:picLocks noChangeAspect="1" noChangeArrowheads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5613" y="1979613"/>
              <a:ext cx="2017712" cy="631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" name="Groupe 11"/>
            <p:cNvGrpSpPr/>
            <p:nvPr userDrawn="1"/>
          </p:nvGrpSpPr>
          <p:grpSpPr>
            <a:xfrm>
              <a:off x="3521689" y="1484313"/>
              <a:ext cx="2592387" cy="1622425"/>
              <a:chOff x="3563938" y="1484313"/>
              <a:chExt cx="2592387" cy="1622425"/>
            </a:xfrm>
          </p:grpSpPr>
          <p:pic>
            <p:nvPicPr>
              <p:cNvPr id="6" name="Picture 3" descr="eV_logo_bis"/>
              <p:cNvPicPr>
                <a:picLocks noChangeAspect="1" noChangeArrowheads="1"/>
              </p:cNvPicPr>
              <p:nvPr userDrawn="1"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63938" y="1484313"/>
                <a:ext cx="2162175" cy="1622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Text Box 7"/>
              <p:cNvSpPr txBox="1">
                <a:spLocks noChangeArrowheads="1"/>
              </p:cNvSpPr>
              <p:nvPr userDrawn="1"/>
            </p:nvSpPr>
            <p:spPr bwMode="auto">
              <a:xfrm>
                <a:off x="5076825" y="2492375"/>
                <a:ext cx="1079500" cy="457200"/>
              </a:xfrm>
              <a:prstGeom prst="rect">
                <a:avLst/>
              </a:prstGeom>
              <a:solidFill>
                <a:srgbClr val="FFCC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fr-FR" sz="1200" b="1">
                    <a:solidFill>
                      <a:prstClr val="black"/>
                    </a:solidFill>
                    <a:latin typeface="Arial" panose="020B0604020202020204" pitchFamily="34" charset="0"/>
                  </a:rPr>
                  <a:t>electricity</a:t>
                </a:r>
              </a:p>
              <a:p>
                <a:pPr algn="ctr" eaLnBrk="1" hangingPunct="1"/>
                <a:r>
                  <a:rPr lang="en-US" altLang="fr-FR" sz="1200" b="1">
                    <a:solidFill>
                      <a:prstClr val="black"/>
                    </a:solidFill>
                    <a:latin typeface="Arial" panose="020B0604020202020204" pitchFamily="34" charset="0"/>
                  </a:rPr>
                  <a:t>&amp; Vehicles</a:t>
                </a:r>
              </a:p>
            </p:txBody>
          </p:sp>
        </p:grpSp>
        <p:pic>
          <p:nvPicPr>
            <p:cNvPr id="11" name="Picture 2"/>
            <p:cNvPicPr>
              <a:picLocks noChangeAspect="1" noChangeArrowheads="1"/>
            </p:cNvPicPr>
            <p:nvPr userDrawn="1"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2296" t="5562" r="-641" b="-7312"/>
            <a:stretch/>
          </p:blipFill>
          <p:spPr bwMode="auto">
            <a:xfrm>
              <a:off x="468337" y="1935525"/>
              <a:ext cx="2361815" cy="72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</p:pic>
      </p:grpSp>
      <p:grpSp>
        <p:nvGrpSpPr>
          <p:cNvPr id="15" name="Groupe 14"/>
          <p:cNvGrpSpPr/>
          <p:nvPr userDrawn="1"/>
        </p:nvGrpSpPr>
        <p:grpSpPr>
          <a:xfrm>
            <a:off x="2333724" y="5733256"/>
            <a:ext cx="4392030" cy="648000"/>
            <a:chOff x="2340546" y="5929445"/>
            <a:chExt cx="4392030" cy="648000"/>
          </a:xfrm>
        </p:grpSpPr>
        <p:pic>
          <p:nvPicPr>
            <p:cNvPr id="10" name="Image 9" descr="AM ParisTech logo copie.jpg"/>
            <p:cNvPicPr>
              <a:picLocks noChangeAspect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43841" y="5947445"/>
              <a:ext cx="1888735" cy="612000"/>
            </a:xfrm>
            <a:prstGeom prst="rect">
              <a:avLst/>
            </a:prstGeom>
          </p:spPr>
        </p:pic>
        <p:pic>
          <p:nvPicPr>
            <p:cNvPr id="14" name="Image 13"/>
            <p:cNvPicPr>
              <a:picLocks noChangeAspect="1"/>
            </p:cNvPicPr>
            <p:nvPr userDrawn="1"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40546" y="5929445"/>
              <a:ext cx="1508374" cy="64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960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3056579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0" y="188641"/>
            <a:ext cx="3238690" cy="434479"/>
          </a:xfrm>
          <a:prstGeom prst="rect">
            <a:avLst/>
          </a:prstGeom>
        </p:spPr>
        <p:txBody>
          <a:bodyPr/>
          <a:lstStyle>
            <a:lvl1pPr algn="l">
              <a:defRPr sz="2000">
                <a:solidFill>
                  <a:schemeClr val="bg1"/>
                </a:solidFill>
                <a:latin typeface="Arial Black" pitchFamily="34" charset="0"/>
              </a:defRPr>
            </a:lvl1pPr>
          </a:lstStyle>
          <a:p>
            <a:r>
              <a:rPr lang="fr-FR" dirty="0"/>
              <a:t>Titre du chapitre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2124097" y="1124744"/>
            <a:ext cx="6401912" cy="36004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rgbClr val="F294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/>
              <a:t>Titre de la page</a:t>
            </a:r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24097" y="1628801"/>
            <a:ext cx="3601075" cy="1368425"/>
          </a:xfrm>
          <a:prstGeom prst="rect">
            <a:avLst/>
          </a:prstGeom>
        </p:spPr>
        <p:txBody>
          <a:bodyPr/>
          <a:lstStyle>
            <a:lvl1pPr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fr-FR" dirty="0"/>
              <a:t>Texte</a:t>
            </a:r>
          </a:p>
        </p:txBody>
      </p:sp>
      <p:sp>
        <p:nvSpPr>
          <p:cNvPr id="17" name="Espace réservé du texte 16"/>
          <p:cNvSpPr>
            <a:spLocks noGrp="1"/>
          </p:cNvSpPr>
          <p:nvPr>
            <p:ph type="body" sz="quarter" idx="12" hasCustomPrompt="1"/>
          </p:nvPr>
        </p:nvSpPr>
        <p:spPr>
          <a:xfrm>
            <a:off x="179543" y="1124744"/>
            <a:ext cx="1800513" cy="1151880"/>
          </a:xfrm>
          <a:prstGeom prst="rect">
            <a:avLst/>
          </a:prstGeom>
        </p:spPr>
        <p:txBody>
          <a:bodyPr/>
          <a:lstStyle>
            <a:lvl1pPr>
              <a:buNone/>
              <a:defRPr sz="1200" b="1">
                <a:solidFill>
                  <a:srgbClr val="8E256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fr-FR" dirty="0"/>
              <a:t>Relance</a:t>
            </a:r>
          </a:p>
        </p:txBody>
      </p:sp>
      <p:sp>
        <p:nvSpPr>
          <p:cNvPr id="14" name="ZoneTexte 13"/>
          <p:cNvSpPr txBox="1"/>
          <p:nvPr userDrawn="1"/>
        </p:nvSpPr>
        <p:spPr>
          <a:xfrm>
            <a:off x="8641444" y="6453337"/>
            <a:ext cx="504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426FE7F-A6EC-458D-A7B2-4AD4B961CD84}" type="slidenum">
              <a:rPr lang="fr-FR" sz="1200" smtClean="0">
                <a:solidFill>
                  <a:schemeClr val="bg1"/>
                </a:solidFill>
                <a:latin typeface="Arial Black" pitchFamily="34" charset="0"/>
              </a:rPr>
              <a:t>‹N°›</a:t>
            </a:fld>
            <a:endParaRPr lang="fr-FR" sz="12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968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rps de pré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2932" y="260350"/>
            <a:ext cx="6950061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263707" y="260350"/>
            <a:ext cx="188188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7" name="Espace réservé du numéro de diapositive 5"/>
          <p:cNvSpPr txBox="1">
            <a:spLocks/>
          </p:cNvSpPr>
          <p:nvPr userDrawn="1"/>
        </p:nvSpPr>
        <p:spPr>
          <a:xfrm>
            <a:off x="7770819" y="293689"/>
            <a:ext cx="112268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fld id="{7BC8205D-13E7-477D-8CCD-B11FAF9F0D0F}" type="slidenum">
              <a:rPr lang="fr-FR" altLang="fr-FR" b="1" smtClean="0">
                <a:solidFill>
                  <a:schemeClr val="bg1"/>
                </a:solidFill>
                <a:latin typeface="Times New Roman" panose="02020603050405020304" pitchFamily="18" charset="0"/>
              </a:rPr>
              <a:pPr algn="r" eaLnBrk="1" hangingPunct="1">
                <a:defRPr/>
              </a:pPr>
              <a:t>‹N°›</a:t>
            </a:fld>
            <a:r>
              <a:rPr lang="fr-FR" altLang="fr-FR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2931" y="260648"/>
            <a:ext cx="6597954" cy="417512"/>
          </a:xfrm>
          <a:prstGeom prst="rect">
            <a:avLst/>
          </a:prstGeom>
        </p:spPr>
        <p:txBody>
          <a:bodyPr/>
          <a:lstStyle>
            <a:lvl1pPr algn="just">
              <a:defRPr sz="2031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8" name="Espace réservé du contenu 2"/>
          <p:cNvSpPr>
            <a:spLocks noGrp="1"/>
          </p:cNvSpPr>
          <p:nvPr>
            <p:ph idx="1"/>
          </p:nvPr>
        </p:nvSpPr>
        <p:spPr>
          <a:xfrm>
            <a:off x="583966" y="1268760"/>
            <a:ext cx="7977656" cy="4351338"/>
          </a:xfrm>
          <a:prstGeom prst="rect">
            <a:avLst/>
          </a:prstGeom>
        </p:spPr>
        <p:txBody>
          <a:bodyPr/>
          <a:lstStyle>
            <a:lvl1pPr marL="0" indent="0" algn="just">
              <a:buFont typeface="Calibri" panose="020F0502020204030204" pitchFamily="34" charset="0"/>
              <a:buChar char="﻿"/>
              <a:tabLst>
                <a:tab pos="162680" algn="l"/>
              </a:tabLst>
              <a:defRPr sz="1846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62680" indent="-162680" algn="just">
              <a:buFont typeface="Arial" panose="020B0604020202020204" pitchFamily="34" charset="0"/>
              <a:buChar char="•"/>
              <a:defRPr sz="1846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335618" indent="-172938" algn="just">
              <a:buFont typeface="Calibri" panose="020F0502020204030204" pitchFamily="34" charset="0"/>
              <a:buChar char="–"/>
              <a:tabLst>
                <a:tab pos="996594" algn="l"/>
              </a:tabLst>
              <a:defRPr sz="1662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498297" indent="-162680" algn="just">
              <a:buFont typeface="Wingdings" panose="05000000000000000000" pitchFamily="2" charset="2"/>
              <a:buChar char="§"/>
              <a:defRPr sz="1477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660977" indent="-162680" algn="just">
              <a:defRPr sz="1477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fr-FR" dirty="0"/>
              <a:t>Modifiez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9" name="Espace réservé du pied de page 5"/>
          <p:cNvSpPr>
            <a:spLocks noGrp="1"/>
          </p:cNvSpPr>
          <p:nvPr>
            <p:ph type="ftr" sz="quarter" idx="10"/>
          </p:nvPr>
        </p:nvSpPr>
        <p:spPr>
          <a:xfrm>
            <a:off x="1714798" y="6519864"/>
            <a:ext cx="5715993" cy="365125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1292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fr-FR"/>
              <a:t>Journée du L2EP, école centrale de Lille</a:t>
            </a:r>
          </a:p>
        </p:txBody>
      </p:sp>
    </p:spTree>
    <p:extLst>
      <p:ext uri="{BB962C8B-B14F-4D97-AF65-F5344CB8AC3E}">
        <p14:creationId xmlns:p14="http://schemas.microsoft.com/office/powerpoint/2010/main" val="368096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6" name="Picture 12" descr="f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5588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0" y="0"/>
            <a:ext cx="9145588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7969" y="1773239"/>
            <a:ext cx="9037619" cy="1470025"/>
          </a:xfrm>
          <a:prstGeom prst="rect">
            <a:avLst/>
          </a:prstGeo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8082" y="3500438"/>
            <a:ext cx="6401912" cy="1752600"/>
          </a:xfrm>
          <a:prstGeom prst="rect">
            <a:avLst/>
          </a:prstGeo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457279" y="6245225"/>
            <a:ext cx="2133971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2DF8C6C-344D-4BBA-9F9B-4642FAB9FDCA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743" y="6245225"/>
            <a:ext cx="2896103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67592" name="Rectangle 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4338" y="6245225"/>
            <a:ext cx="2133971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CEFBE2D-4F93-4803-9456-46D8E1E9E13F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eaLnBrk="1" hangingPunct="1"/>
            <a:fld id="{67602638-082C-4AED-83B0-A69C29614D63}" type="slidenum">
              <a:rPr lang="en-GB" altLang="fr-FR" sz="2000" b="1" smtClean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pPr algn="r" eaLnBrk="1" hangingPunct="1"/>
              <a:t>‹N°›</a:t>
            </a:fld>
            <a:endParaRPr lang="en-GB" altLang="fr-FR" sz="2000" b="1">
              <a:solidFill>
                <a:srgbClr val="FFFFFF"/>
              </a:solidFill>
              <a:latin typeface="Arial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10818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6" name="Picture 12" descr="f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5588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0" y="0"/>
            <a:ext cx="9145588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7969" y="1773239"/>
            <a:ext cx="9037619" cy="1470025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8082" y="3500438"/>
            <a:ext cx="6401912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C2DF8C6C-344D-4BBA-9F9B-4642FAB9FDCA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7592" name="Rectangle 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4338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fld id="{2CEFBE2D-4F93-4803-9456-46D8E1E9E13F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4" name="Rectangle 13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15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326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4B04CE-2E6B-493A-9909-53F395D226C4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D2C74-62BE-4A77-920B-C4E83F48F886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465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996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996" y="4589464"/>
            <a:ext cx="788807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029685-3932-4323-BE35-3A9AE07A2C65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64E11-987E-4ED5-8FDA-CEE17D3D58B1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16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395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0122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7FBD1-F9B2-4DF2-9D8B-59D9CE662E1D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49F1C-B2B2-47CB-88FE-35D5D76BE6E9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592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7" y="365126"/>
            <a:ext cx="788807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348" y="1681163"/>
            <a:ext cx="38694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348" y="2505075"/>
            <a:ext cx="3869409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46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463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584C0B-B3CB-46D9-B7F8-FD1FE7CF014E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D1CFF-4651-4D91-B234-ABAB32F4EFEE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368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131579-A3C5-4E97-A8B5-13D42483EC76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EF2F3-8432-4C47-95CC-069F10F4CAA3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808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5C2F24-AE2E-4E5F-8E00-E6FA7CB0F6E2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387AB-4DDB-4D57-96A0-0136B3A9EC6D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224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124AE7-4463-4398-9C22-074FE9B19CF9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B6FF2-6269-4600-B392-F01771706B98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593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ED27F2-A75F-46E3-8A56-C08F391B29DD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CD48D-5AC7-415B-A6EB-A0D78FEF1536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0454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98008E-6BD0-4F89-99F0-00591316BFC2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5CEC5-A647-4BC9-8D53-856BE8C901CF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0305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758" y="260350"/>
            <a:ext cx="2173665" cy="589438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260350"/>
            <a:ext cx="6373332" cy="589438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5D4FF8-39ED-42C9-A090-725E06B2CB3F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A5E6C-9C11-487D-9240-326B28A1AB5B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9979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7584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3067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788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001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2134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5796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3175" y="260350"/>
            <a:ext cx="6950075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3" name="Rectangle 2"/>
          <p:cNvSpPr/>
          <p:nvPr userDrawn="1"/>
        </p:nvSpPr>
        <p:spPr>
          <a:xfrm>
            <a:off x="7264400" y="260350"/>
            <a:ext cx="1881188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Espace réservé du numéro de diapositive 5"/>
          <p:cNvSpPr txBox="1">
            <a:spLocks/>
          </p:cNvSpPr>
          <p:nvPr userDrawn="1"/>
        </p:nvSpPr>
        <p:spPr>
          <a:xfrm>
            <a:off x="8102600" y="284163"/>
            <a:ext cx="93503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fld id="{8623A0F4-14AF-404F-A207-D261F84668C6}" type="slidenum">
              <a:rPr lang="fr-FR" altLang="fr-FR" b="1" smtClean="0">
                <a:solidFill>
                  <a:schemeClr val="bg1"/>
                </a:solidFill>
              </a:rPr>
              <a:pPr eaLnBrk="1" hangingPunct="1">
                <a:defRPr/>
              </a:pPr>
              <a:t>‹N°›</a:t>
            </a:fld>
            <a:endParaRPr lang="fr-FR" alt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4204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6" name="Picture 12" descr="f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5588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93" name="Rectangle 9"/>
          <p:cNvSpPr>
            <a:spLocks noChangeArrowheads="1"/>
          </p:cNvSpPr>
          <p:nvPr/>
        </p:nvSpPr>
        <p:spPr bwMode="auto">
          <a:xfrm>
            <a:off x="0" y="0"/>
            <a:ext cx="9145588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7969" y="1773239"/>
            <a:ext cx="9037619" cy="1470025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8082" y="3500438"/>
            <a:ext cx="6401912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C2DF8C6C-344D-4BBA-9F9B-4642FAB9FDCA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67592" name="Rectangle 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4338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fld id="{2CEFBE2D-4F93-4803-9456-46D8E1E9E13F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eaLnBrk="1" hangingPunct="1"/>
            <a:fld id="{67602638-082C-4AED-83B0-A69C29614D63}" type="slidenum">
              <a:rPr lang="en-GB" altLang="fr-FR" sz="2000" b="1" smtClean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pPr algn="r" eaLnBrk="1" hangingPunct="1"/>
              <a:t>‹N°›</a:t>
            </a:fld>
            <a:endParaRPr lang="en-GB" altLang="fr-FR" sz="2000" b="1">
              <a:solidFill>
                <a:srgbClr val="FFFFFF"/>
              </a:solidFill>
              <a:latin typeface="Arial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208070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4B04CE-2E6B-493A-9909-53F395D226C4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D2C74-62BE-4A77-920B-C4E83F48F886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2604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996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996" y="4589464"/>
            <a:ext cx="788807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029685-3932-4323-BE35-3A9AE07A2C65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64E11-987E-4ED5-8FDA-CEE17D3D58B1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2958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395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0122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C7FBD1-F9B2-4DF2-9D8B-59D9CE662E1D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49F1C-B2B2-47CB-88FE-35D5D76BE6E9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66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7" y="365126"/>
            <a:ext cx="788807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348" y="1681163"/>
            <a:ext cx="38694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348" y="2505075"/>
            <a:ext cx="3869409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46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463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584C0B-B3CB-46D9-B7F8-FD1FE7CF014E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7D1CFF-4651-4D91-B234-ABAB32F4EFEE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5806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131579-A3C5-4E97-A8B5-13D42483EC76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EF2F3-8432-4C47-95CC-069F10F4CAA3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2636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5C2F24-AE2E-4E5F-8E00-E6FA7CB0F6E2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387AB-4DDB-4D57-96A0-0136B3A9EC6D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2180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124AE7-4463-4398-9C22-074FE9B19CF9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B6FF2-6269-4600-B392-F01771706B98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3619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ED27F2-A75F-46E3-8A56-C08F391B29DD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CD48D-5AC7-415B-A6EB-A0D78FEF1536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91306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98008E-6BD0-4F89-99F0-00591316BFC2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5CEC5-A647-4BC9-8D53-856BE8C901CF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1041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758" y="260350"/>
            <a:ext cx="2173665" cy="589438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260350"/>
            <a:ext cx="6373332" cy="589438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5D4FF8-39ED-42C9-A090-725E06B2CB3F}" type="datetime1">
              <a:rPr lang="en-GB" altLang="fr-FR">
                <a:solidFill>
                  <a:srgbClr val="000000"/>
                </a:solidFill>
              </a:rPr>
              <a:pPr/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A5E6C-9C11-487D-9240-326B28A1AB5B}" type="slidenum">
              <a:rPr lang="en-GB" altLang="fr-FR">
                <a:solidFill>
                  <a:srgbClr val="FFFFFF"/>
                </a:solidFill>
              </a:rPr>
              <a:pPr/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4916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2130426"/>
            <a:ext cx="777375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3886200"/>
            <a:ext cx="640191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</p:spTree>
    <p:extLst>
      <p:ext uri="{BB962C8B-B14F-4D97-AF65-F5344CB8AC3E}">
        <p14:creationId xmlns:p14="http://schemas.microsoft.com/office/powerpoint/2010/main" val="11954888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1230423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38" y="4406901"/>
            <a:ext cx="77737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38" y="2906713"/>
            <a:ext cx="77737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5981774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0" y="1600201"/>
            <a:ext cx="40393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07" y="1600201"/>
            <a:ext cx="403930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1073177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535113"/>
            <a:ext cx="40408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79" y="2174875"/>
            <a:ext cx="40408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2" y="1535113"/>
            <a:ext cx="404247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2" y="2174875"/>
            <a:ext cx="404247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17716993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280242023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89023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0" y="273050"/>
            <a:ext cx="30088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1" y="273051"/>
            <a:ext cx="51126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0" y="1435101"/>
            <a:ext cx="30088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1155919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599" y="4800600"/>
            <a:ext cx="548735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599" y="612775"/>
            <a:ext cx="5487353" cy="4114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599" y="5367338"/>
            <a:ext cx="548735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665089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26010724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4639"/>
            <a:ext cx="2057757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0" y="274639"/>
            <a:ext cx="6020845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19369499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/>
          <p:nvPr userDrawn="1"/>
        </p:nvSpPr>
        <p:spPr>
          <a:xfrm>
            <a:off x="-20786" y="6296177"/>
            <a:ext cx="904859" cy="583504"/>
          </a:xfrm>
          <a:custGeom>
            <a:avLst/>
            <a:gdLst>
              <a:gd name="connsiteX0" fmla="*/ 0 w 2517290"/>
              <a:gd name="connsiteY0" fmla="*/ 0 h 946677"/>
              <a:gd name="connsiteX1" fmla="*/ 2517290 w 2517290"/>
              <a:gd name="connsiteY1" fmla="*/ 0 h 946677"/>
              <a:gd name="connsiteX2" fmla="*/ 2517290 w 2517290"/>
              <a:gd name="connsiteY2" fmla="*/ 946677 h 946677"/>
              <a:gd name="connsiteX3" fmla="*/ 0 w 2517290"/>
              <a:gd name="connsiteY3" fmla="*/ 946677 h 946677"/>
              <a:gd name="connsiteX4" fmla="*/ 0 w 2517290"/>
              <a:gd name="connsiteY4" fmla="*/ 0 h 946677"/>
              <a:gd name="connsiteX0" fmla="*/ 0 w 2517290"/>
              <a:gd name="connsiteY0" fmla="*/ 0 h 957435"/>
              <a:gd name="connsiteX1" fmla="*/ 2517290 w 2517290"/>
              <a:gd name="connsiteY1" fmla="*/ 0 h 957435"/>
              <a:gd name="connsiteX2" fmla="*/ 1183341 w 2517290"/>
              <a:gd name="connsiteY2" fmla="*/ 957435 h 957435"/>
              <a:gd name="connsiteX3" fmla="*/ 0 w 2517290"/>
              <a:gd name="connsiteY3" fmla="*/ 946677 h 957435"/>
              <a:gd name="connsiteX4" fmla="*/ 0 w 2517290"/>
              <a:gd name="connsiteY4" fmla="*/ 0 h 957435"/>
              <a:gd name="connsiteX0" fmla="*/ 0 w 1785770"/>
              <a:gd name="connsiteY0" fmla="*/ 0 h 957435"/>
              <a:gd name="connsiteX1" fmla="*/ 1785770 w 1785770"/>
              <a:gd name="connsiteY1" fmla="*/ 10758 h 957435"/>
              <a:gd name="connsiteX2" fmla="*/ 1183341 w 1785770"/>
              <a:gd name="connsiteY2" fmla="*/ 957435 h 957435"/>
              <a:gd name="connsiteX3" fmla="*/ 0 w 1785770"/>
              <a:gd name="connsiteY3" fmla="*/ 946677 h 957435"/>
              <a:gd name="connsiteX4" fmla="*/ 0 w 1785770"/>
              <a:gd name="connsiteY4" fmla="*/ 0 h 957435"/>
              <a:gd name="connsiteX0" fmla="*/ 0 w 1785770"/>
              <a:gd name="connsiteY0" fmla="*/ 0 h 957435"/>
              <a:gd name="connsiteX1" fmla="*/ 1785770 w 1785770"/>
              <a:gd name="connsiteY1" fmla="*/ 10758 h 957435"/>
              <a:gd name="connsiteX2" fmla="*/ 1183341 w 1785770"/>
              <a:gd name="connsiteY2" fmla="*/ 957435 h 957435"/>
              <a:gd name="connsiteX3" fmla="*/ 10391 w 1785770"/>
              <a:gd name="connsiteY3" fmla="*/ 946677 h 957435"/>
              <a:gd name="connsiteX4" fmla="*/ 0 w 1785770"/>
              <a:gd name="connsiteY4" fmla="*/ 0 h 957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5770" h="957435">
                <a:moveTo>
                  <a:pt x="0" y="0"/>
                </a:moveTo>
                <a:lnTo>
                  <a:pt x="1785770" y="10758"/>
                </a:lnTo>
                <a:lnTo>
                  <a:pt x="1183341" y="957435"/>
                </a:lnTo>
                <a:lnTo>
                  <a:pt x="10391" y="946677"/>
                </a:lnTo>
                <a:lnTo>
                  <a:pt x="0" y="0"/>
                </a:lnTo>
                <a:close/>
              </a:path>
            </a:pathLst>
          </a:custGeom>
          <a:solidFill>
            <a:srgbClr val="FFA300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350"/>
          </a:p>
        </p:txBody>
      </p:sp>
      <p:sp>
        <p:nvSpPr>
          <p:cNvPr id="6" name="Rectangle 2"/>
          <p:cNvSpPr/>
          <p:nvPr userDrawn="1"/>
        </p:nvSpPr>
        <p:spPr>
          <a:xfrm rot="10800000">
            <a:off x="8383456" y="-10392"/>
            <a:ext cx="762131" cy="894312"/>
          </a:xfrm>
          <a:custGeom>
            <a:avLst/>
            <a:gdLst>
              <a:gd name="connsiteX0" fmla="*/ 0 w 2517290"/>
              <a:gd name="connsiteY0" fmla="*/ 0 h 946677"/>
              <a:gd name="connsiteX1" fmla="*/ 2517290 w 2517290"/>
              <a:gd name="connsiteY1" fmla="*/ 0 h 946677"/>
              <a:gd name="connsiteX2" fmla="*/ 2517290 w 2517290"/>
              <a:gd name="connsiteY2" fmla="*/ 946677 h 946677"/>
              <a:gd name="connsiteX3" fmla="*/ 0 w 2517290"/>
              <a:gd name="connsiteY3" fmla="*/ 946677 h 946677"/>
              <a:gd name="connsiteX4" fmla="*/ 0 w 2517290"/>
              <a:gd name="connsiteY4" fmla="*/ 0 h 946677"/>
              <a:gd name="connsiteX0" fmla="*/ 0 w 2517290"/>
              <a:gd name="connsiteY0" fmla="*/ 0 h 957435"/>
              <a:gd name="connsiteX1" fmla="*/ 2517290 w 2517290"/>
              <a:gd name="connsiteY1" fmla="*/ 0 h 957435"/>
              <a:gd name="connsiteX2" fmla="*/ 1183341 w 2517290"/>
              <a:gd name="connsiteY2" fmla="*/ 957435 h 957435"/>
              <a:gd name="connsiteX3" fmla="*/ 0 w 2517290"/>
              <a:gd name="connsiteY3" fmla="*/ 946677 h 957435"/>
              <a:gd name="connsiteX4" fmla="*/ 0 w 2517290"/>
              <a:gd name="connsiteY4" fmla="*/ 0 h 957435"/>
              <a:gd name="connsiteX0" fmla="*/ 0 w 1785770"/>
              <a:gd name="connsiteY0" fmla="*/ 0 h 957435"/>
              <a:gd name="connsiteX1" fmla="*/ 1785770 w 1785770"/>
              <a:gd name="connsiteY1" fmla="*/ 10758 h 957435"/>
              <a:gd name="connsiteX2" fmla="*/ 1183341 w 1785770"/>
              <a:gd name="connsiteY2" fmla="*/ 957435 h 957435"/>
              <a:gd name="connsiteX3" fmla="*/ 0 w 1785770"/>
              <a:gd name="connsiteY3" fmla="*/ 946677 h 957435"/>
              <a:gd name="connsiteX4" fmla="*/ 0 w 1785770"/>
              <a:gd name="connsiteY4" fmla="*/ 0 h 957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5770" h="957435">
                <a:moveTo>
                  <a:pt x="0" y="0"/>
                </a:moveTo>
                <a:lnTo>
                  <a:pt x="1785770" y="10758"/>
                </a:lnTo>
                <a:lnTo>
                  <a:pt x="1183341" y="957435"/>
                </a:lnTo>
                <a:lnTo>
                  <a:pt x="0" y="946677"/>
                </a:lnTo>
                <a:lnTo>
                  <a:pt x="0" y="0"/>
                </a:lnTo>
                <a:close/>
              </a:path>
            </a:pathLst>
          </a:custGeom>
          <a:solidFill>
            <a:srgbClr val="80276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350"/>
          </a:p>
        </p:txBody>
      </p:sp>
      <p:sp>
        <p:nvSpPr>
          <p:cNvPr id="8" name="Espace réservé du numéro de diapositive 3"/>
          <p:cNvSpPr>
            <a:spLocks noGrp="1"/>
          </p:cNvSpPr>
          <p:nvPr>
            <p:ph type="sldNum" sz="quarter" idx="4"/>
          </p:nvPr>
        </p:nvSpPr>
        <p:spPr>
          <a:xfrm>
            <a:off x="0" y="6400155"/>
            <a:ext cx="484994" cy="2943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5A4C5B2E-C222-42BA-A6AE-2E2D0C9DED18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1047261" y="1069759"/>
            <a:ext cx="6144497" cy="594446"/>
          </a:xfrm>
        </p:spPr>
        <p:txBody>
          <a:bodyPr>
            <a:noAutofit/>
          </a:bodyPr>
          <a:lstStyle>
            <a:lvl1pPr marL="0" indent="0">
              <a:buNone/>
              <a:defRPr sz="2100" b="1" baseline="0">
                <a:solidFill>
                  <a:srgbClr val="80276C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pPr lvl="0"/>
            <a:r>
              <a:rPr lang="fr-FR" dirty="0"/>
              <a:t>Titre sur une ligne</a:t>
            </a:r>
          </a:p>
        </p:txBody>
      </p:sp>
      <p:sp>
        <p:nvSpPr>
          <p:cNvPr id="11" name="Espace réservé du texte 11"/>
          <p:cNvSpPr>
            <a:spLocks noGrp="1"/>
          </p:cNvSpPr>
          <p:nvPr>
            <p:ph type="body" sz="quarter" idx="11"/>
          </p:nvPr>
        </p:nvSpPr>
        <p:spPr>
          <a:xfrm>
            <a:off x="1043892" y="1799671"/>
            <a:ext cx="6147866" cy="3723675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1050" b="1">
                <a:solidFill>
                  <a:srgbClr val="80276C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pPr lvl="0"/>
            <a:endParaRPr lang="fr-FR" dirty="0"/>
          </a:p>
        </p:txBody>
      </p:sp>
      <p:pic>
        <p:nvPicPr>
          <p:cNvPr id="12" name="Picture 4" descr="Résultat de recherche d'images pour &quot;l2ep logo&quot;">
            <a:extLst>
              <a:ext uri="{FF2B5EF4-FFF2-40B4-BE49-F238E27FC236}">
                <a16:creationId xmlns:a16="http://schemas.microsoft.com/office/drawing/2014/main" id="{BC259395-3C74-4C04-870D-E28684C4D96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099" y="6111004"/>
            <a:ext cx="1429597" cy="58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4EB8048-00BE-47ED-962D-95188E9A911D}"/>
              </a:ext>
            </a:extLst>
          </p:cNvPr>
          <p:cNvSpPr/>
          <p:nvPr userDrawn="1"/>
        </p:nvSpPr>
        <p:spPr>
          <a:xfrm>
            <a:off x="1132909" y="6506156"/>
            <a:ext cx="435483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>
                <a:latin typeface="Aharoni" panose="02010803020104030203" pitchFamily="2" charset="-79"/>
                <a:cs typeface="Aharoni" panose="02010803020104030203" pitchFamily="2" charset="-79"/>
              </a:rPr>
              <a:t>N.K. Nguyen and E. Semail, “New Electrical Drives for </a:t>
            </a:r>
            <a:r>
              <a:rPr lang="en-US" sz="1050" dirty="0" err="1">
                <a:latin typeface="Aharoni" panose="02010803020104030203" pitchFamily="2" charset="-79"/>
                <a:cs typeface="Aharoni" panose="02010803020104030203" pitchFamily="2" charset="-79"/>
              </a:rPr>
              <a:t>E_Mobility</a:t>
            </a:r>
            <a:r>
              <a:rPr lang="en-US" sz="1050" dirty="0">
                <a:latin typeface="Aharoni" panose="02010803020104030203" pitchFamily="2" charset="-79"/>
                <a:cs typeface="Aharoni" panose="02010803020104030203" pitchFamily="2" charset="-79"/>
              </a:rPr>
              <a:t>”</a:t>
            </a:r>
            <a:endParaRPr lang="fr-FR" sz="105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3" name="图片 3">
            <a:extLst>
              <a:ext uri="{FF2B5EF4-FFF2-40B4-BE49-F238E27FC236}">
                <a16:creationId xmlns:a16="http://schemas.microsoft.com/office/drawing/2014/main" id="{31D9820C-8B80-42B7-8CA8-8DEAE89758A7}"/>
              </a:ext>
            </a:extLst>
          </p:cNvPr>
          <p:cNvPicPr/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06" y="6035040"/>
            <a:ext cx="1695981" cy="708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27315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f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5588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5588" cy="6858000"/>
          </a:xfrm>
          <a:prstGeom prst="rect">
            <a:avLst/>
          </a:prstGeom>
          <a:solidFill>
            <a:schemeClr val="bg1">
              <a:alpha val="7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B6A9BB3-18C5-4251-B7DD-3A90D6BD6C57}" type="slidenum">
              <a:rPr lang="en-GB" altLang="fr-FR" sz="2000" b="1" smtClean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pPr algn="ctr" eaLnBrk="1" hangingPunct="1">
                <a:defRPr/>
              </a:pPr>
              <a:t>‹N°›</a:t>
            </a:fld>
            <a:endParaRPr lang="en-GB" altLang="fr-FR" sz="2000" b="1" dirty="0">
              <a:solidFill>
                <a:srgbClr val="FFFFFF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7969" y="1773239"/>
            <a:ext cx="9037619" cy="1470025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8082" y="3500438"/>
            <a:ext cx="6401912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B9C36-63E9-4AAB-AD81-A7906BC64F02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1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4338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FDEBA-5E7D-4BE8-9C73-119C933E2084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0955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90AEF-61E8-46E2-8894-560396098AF9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BE986-DA13-406A-B307-503D2B3F7545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17191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996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996" y="4589464"/>
            <a:ext cx="788807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F000E-4E45-4A27-8E20-AAA141AA15C8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54306-FAC9-4FE9-833D-D81606E03240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79348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395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0122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76A6A-448E-49D1-AB2D-94A6D832D191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337DF-83B7-42D8-B6A8-66A6CF097A46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367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7" y="365126"/>
            <a:ext cx="788807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348" y="1681163"/>
            <a:ext cx="38694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348" y="2505075"/>
            <a:ext cx="3869409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46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463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09FC3-7E2E-481A-8C68-6A9A961206F4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6DBA-FFE8-4DE6-869D-9871A01B7959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10925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F1F82-3633-4A50-B034-EE96BEB530BC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DB1A-45E9-440F-B2D6-0900D4991677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12571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9DE77-6778-4D56-93EC-26099A6450C7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A5675-226D-4129-92D9-D3C8B384B5AB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28013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D1FCD-6806-4CAA-A4D9-1DA5820432E1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9592A-40DB-4F94-85CE-4EDB17D06B8C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79618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098F0-0C8A-4C19-94EB-1B6C397E8E36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22F96-0484-4357-8C8D-459657273577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7603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F2154-5D6B-4A92-8CF4-FEA3DEE31299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42060-2C91-4DF7-9B5C-701FBF23D3DD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66846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758" y="260350"/>
            <a:ext cx="2173665" cy="589438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260350"/>
            <a:ext cx="6373332" cy="589438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0B750-F127-441C-A131-F96D6D357B33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142E5-02BD-4BEE-950A-1441F478D0D2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18149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f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5588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5588" cy="6858000"/>
          </a:xfrm>
          <a:prstGeom prst="rect">
            <a:avLst/>
          </a:prstGeom>
          <a:solidFill>
            <a:schemeClr val="bg1">
              <a:alpha val="7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B6A9BB3-18C5-4251-B7DD-3A90D6BD6C57}" type="slidenum">
              <a:rPr lang="en-GB" altLang="fr-FR" sz="2000" b="1" smtClean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pPr algn="ctr" eaLnBrk="1" hangingPunct="1">
                <a:defRPr/>
              </a:pPr>
              <a:t>‹N°›</a:t>
            </a:fld>
            <a:endParaRPr lang="en-GB" altLang="fr-FR" sz="2000" b="1" dirty="0">
              <a:solidFill>
                <a:srgbClr val="FFFFFF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7969" y="1773239"/>
            <a:ext cx="9037619" cy="1470025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8082" y="3500438"/>
            <a:ext cx="6401912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B9C36-63E9-4AAB-AD81-A7906BC64F02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1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4338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FDEBA-5E7D-4BE8-9C73-119C933E2084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41968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90AEF-61E8-46E2-8894-560396098AF9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BE986-DA13-406A-B307-503D2B3F7545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6261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996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996" y="4589464"/>
            <a:ext cx="788807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F000E-4E45-4A27-8E20-AAA141AA15C8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54306-FAC9-4FE9-833D-D81606E03240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31647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395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0122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76A6A-448E-49D1-AB2D-94A6D832D191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337DF-83B7-42D8-B6A8-66A6CF097A46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28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7" y="365126"/>
            <a:ext cx="788807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348" y="1681163"/>
            <a:ext cx="38694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348" y="2505075"/>
            <a:ext cx="3869409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46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463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09FC3-7E2E-481A-8C68-6A9A961206F4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6DBA-FFE8-4DE6-869D-9871A01B7959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78052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F1F82-3633-4A50-B034-EE96BEB530BC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DB1A-45E9-440F-B2D6-0900D4991677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04259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9DE77-6778-4D56-93EC-26099A6450C7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A5675-226D-4129-92D9-D3C8B384B5AB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6615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D1FCD-6806-4CAA-A4D9-1DA5820432E1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9592A-40DB-4F94-85CE-4EDB17D06B8C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90298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098F0-0C8A-4C19-94EB-1B6C397E8E36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22F96-0484-4357-8C8D-459657273577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44341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F2154-5D6B-4A92-8CF4-FEA3DEE31299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42060-2C91-4DF7-9B5C-701FBF23D3DD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71076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758" y="260350"/>
            <a:ext cx="2173665" cy="589438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260350"/>
            <a:ext cx="6373332" cy="589438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0B750-F127-441C-A131-F96D6D357B33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142E5-02BD-4BEE-950A-1441F478D0D2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9747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f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5588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5588" cy="6858000"/>
          </a:xfrm>
          <a:prstGeom prst="rect">
            <a:avLst/>
          </a:prstGeom>
          <a:solidFill>
            <a:schemeClr val="bg1">
              <a:alpha val="7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B6A9BB3-18C5-4251-B7DD-3A90D6BD6C57}" type="slidenum">
              <a:rPr lang="en-GB" altLang="fr-FR" sz="2000" b="1" smtClean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pPr algn="ctr" eaLnBrk="1" hangingPunct="1">
                <a:defRPr/>
              </a:pPr>
              <a:t>‹N°›</a:t>
            </a:fld>
            <a:endParaRPr lang="en-GB" altLang="fr-FR" sz="2000" b="1" dirty="0">
              <a:solidFill>
                <a:srgbClr val="FFFFFF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7969" y="1773239"/>
            <a:ext cx="9037619" cy="1470025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8082" y="3500438"/>
            <a:ext cx="6401912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B9C36-63E9-4AAB-AD81-A7906BC64F02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1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4338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FDEBA-5E7D-4BE8-9C73-119C933E2084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9502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90AEF-61E8-46E2-8894-560396098AF9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BE986-DA13-406A-B307-503D2B3F7545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9036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996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996" y="4589464"/>
            <a:ext cx="788807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BF000E-4E45-4A27-8E20-AAA141AA15C8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54306-FAC9-4FE9-833D-D81606E03240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57134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395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0122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76A6A-448E-49D1-AB2D-94A6D832D191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337DF-83B7-42D8-B6A8-66A6CF097A46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41904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7" y="365126"/>
            <a:ext cx="788807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348" y="1681163"/>
            <a:ext cx="38694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348" y="2505075"/>
            <a:ext cx="3869409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46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463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09FC3-7E2E-481A-8C68-6A9A961206F4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A6DBA-FFE8-4DE6-869D-9871A01B7959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2512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F1F82-3633-4A50-B034-EE96BEB530BC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0DB1A-45E9-440F-B2D6-0900D4991677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959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9DE77-6778-4D56-93EC-26099A6450C7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A5675-226D-4129-92D9-D3C8B384B5AB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9892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D1FCD-6806-4CAA-A4D9-1DA5820432E1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9592A-40DB-4F94-85CE-4EDB17D06B8C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24723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098F0-0C8A-4C19-94EB-1B6C397E8E36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22F96-0484-4357-8C8D-459657273577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25157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F2154-5D6B-4A92-8CF4-FEA3DEE31299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42060-2C91-4DF7-9B5C-701FBF23D3DD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74491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758" y="260350"/>
            <a:ext cx="2173665" cy="589438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260350"/>
            <a:ext cx="6373332" cy="589438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0B750-F127-441C-A131-F96D6D357B33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142E5-02BD-4BEE-950A-1441F478D0D2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76669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fo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5588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5588" cy="6858000"/>
          </a:xfrm>
          <a:prstGeom prst="rect">
            <a:avLst/>
          </a:prstGeom>
          <a:solidFill>
            <a:schemeClr val="bg1">
              <a:alpha val="7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fld id="{AE557B27-5CCC-4D9B-9E49-C7F29E54984B}" type="slidenum">
              <a:rPr lang="en-GB" altLang="fr-FR" sz="2000" b="1" smtClean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pPr algn="ctr" eaLnBrk="1" hangingPunct="1">
                <a:defRPr/>
              </a:pPr>
              <a:t>‹N°›</a:t>
            </a:fld>
            <a:endParaRPr lang="en-GB" altLang="fr-FR" sz="2000" b="1" dirty="0">
              <a:solidFill>
                <a:srgbClr val="FFFFFF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7969" y="1773239"/>
            <a:ext cx="9037619" cy="1470025"/>
          </a:xfrm>
        </p:spPr>
        <p:txBody>
          <a:bodyPr/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altLang="fr-FR" noProof="0"/>
              <a:t>Cliquez pour modifier le style du titre</a:t>
            </a: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8082" y="3500438"/>
            <a:ext cx="6401912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Cliquez pour modifier le style des sous-titres du masque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5FDF-9E08-4C9C-BD7D-850171DD7176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11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4338" y="6245225"/>
            <a:ext cx="2133971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9DD49-5248-4031-99AD-68253EA924CD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54049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2A90B-2636-4652-8F39-5E13FCE74978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F9B8C-250D-44E0-B9E2-E5C6F41920D4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261701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996" y="1709739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996" y="4589464"/>
            <a:ext cx="788807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1EE82-7C9D-40CA-981D-9ED89B31CFAA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FAC3D7-77FD-46E9-83FC-E999F2AF5AE8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37910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8395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0122" y="1628776"/>
            <a:ext cx="4039301" cy="452596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DCB87-F97B-4886-BC07-DBBE46F00072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FD95D-64A5-4B9C-BDFE-47146957B43B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31226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7" y="365126"/>
            <a:ext cx="788807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348" y="1681163"/>
            <a:ext cx="386940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348" y="2505075"/>
            <a:ext cx="3869409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46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463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575E2-CB6E-41FD-AB79-1EA8440ADAAE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3C7F5-3816-4F96-92F9-3C6F36622520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76867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CE4E3-C702-46C5-99E2-9A9AC045478A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94A1F-CD3E-42CF-9E08-32A9871495E9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68491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E7A6D-5B3F-48E5-BBF9-E04956956826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13967-F4E9-4126-84EB-CDE7D3425C06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558055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8DB1C-06C7-438E-BD5E-808591C5ADA7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3C0376-D061-4F3B-92BF-37C289E86AF7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29294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348" y="457200"/>
            <a:ext cx="295008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8463" y="987426"/>
            <a:ext cx="4629954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348" y="2057400"/>
            <a:ext cx="295008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815D66-5F05-438B-A9BF-6BA9830A454E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6B667-E15A-45F1-8FE4-3C035F004C32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23075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EFAAF-F09E-4EBF-95DD-1AC533BD33FA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1628C-2E6C-458A-8595-81A84472947A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0448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25758" y="260350"/>
            <a:ext cx="2173665" cy="589438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0" y="260350"/>
            <a:ext cx="6373332" cy="589438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FFC93-2A3E-45F7-96AA-A1A1D33B21D3}" type="datetime1">
              <a:rPr lang="en-GB" altLang="fr-FR">
                <a:solidFill>
                  <a:srgbClr val="000000"/>
                </a:solidFill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7CB535-316B-4C01-9267-96C4DF84E43A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99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8.xml"/><Relationship Id="rId16" Type="http://schemas.openxmlformats.org/officeDocument/2006/relationships/slideLayout" Target="../slideLayouts/slideLayout22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16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18" Type="http://schemas.openxmlformats.org/officeDocument/2006/relationships/image" Target="../media/image14.jpe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image" Target="../media/image13.jpeg"/><Relationship Id="rId2" Type="http://schemas.openxmlformats.org/officeDocument/2006/relationships/slideLayout" Target="../slideLayouts/slideLayout37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11.png"/><Relationship Id="rId10" Type="http://schemas.openxmlformats.org/officeDocument/2006/relationships/slideLayout" Target="../slideLayouts/slideLayout45.xml"/><Relationship Id="rId19" Type="http://schemas.openxmlformats.org/officeDocument/2006/relationships/image" Target="../media/image15.jpeg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10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élanie\Documents\documents\Documents\L2EP\bandeau-5-équipes.jpg"/>
          <p:cNvPicPr>
            <a:picLocks noChangeAspect="1" noChangeArrowheads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3884" y="1844824"/>
            <a:ext cx="4267200" cy="1316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0" y="1397000"/>
            <a:ext cx="6013450" cy="24765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Rectangle 4"/>
          <p:cNvSpPr/>
          <p:nvPr userDrawn="1"/>
        </p:nvSpPr>
        <p:spPr>
          <a:xfrm>
            <a:off x="6124575" y="1397000"/>
            <a:ext cx="3021013" cy="247650"/>
          </a:xfrm>
          <a:prstGeom prst="rect">
            <a:avLst/>
          </a:prstGeom>
          <a:solidFill>
            <a:srgbClr val="F07E1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grpSp>
        <p:nvGrpSpPr>
          <p:cNvPr id="2" name="Groupe 1"/>
          <p:cNvGrpSpPr/>
          <p:nvPr userDrawn="1"/>
        </p:nvGrpSpPr>
        <p:grpSpPr>
          <a:xfrm>
            <a:off x="529726" y="5157192"/>
            <a:ext cx="8075516" cy="1622425"/>
            <a:chOff x="448381" y="5157192"/>
            <a:chExt cx="8075516" cy="1622425"/>
          </a:xfrm>
        </p:grpSpPr>
        <p:grpSp>
          <p:nvGrpSpPr>
            <p:cNvPr id="10" name="Groupe 9"/>
            <p:cNvGrpSpPr/>
            <p:nvPr userDrawn="1"/>
          </p:nvGrpSpPr>
          <p:grpSpPr>
            <a:xfrm>
              <a:off x="3160073" y="5157192"/>
              <a:ext cx="2468562" cy="1622425"/>
              <a:chOff x="3490913" y="5300663"/>
              <a:chExt cx="2468562" cy="1622425"/>
            </a:xfrm>
          </p:grpSpPr>
          <p:pic>
            <p:nvPicPr>
              <p:cNvPr id="11" name="Picture 4" descr="eV_logo_bis"/>
              <p:cNvPicPr>
                <a:picLocks noChangeAspect="1" noChangeArrowheads="1"/>
              </p:cNvPicPr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0913" y="5300663"/>
                <a:ext cx="2162175" cy="1622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 Box 5"/>
              <p:cNvSpPr txBox="1">
                <a:spLocks noChangeArrowheads="1"/>
              </p:cNvSpPr>
              <p:nvPr/>
            </p:nvSpPr>
            <p:spPr bwMode="auto">
              <a:xfrm>
                <a:off x="5005388" y="6284913"/>
                <a:ext cx="954087" cy="4572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r>
                  <a:rPr lang="en-US" altLang="fr-FR" sz="1200" b="1">
                    <a:latin typeface="Arial" panose="020B0604020202020204" pitchFamily="34" charset="0"/>
                  </a:rPr>
                  <a:t>electricity</a:t>
                </a:r>
              </a:p>
              <a:p>
                <a:pPr eaLnBrk="1" hangingPunct="1"/>
                <a:r>
                  <a:rPr lang="en-US" altLang="fr-FR" sz="1200" b="1">
                    <a:latin typeface="Arial" panose="020B0604020202020204" pitchFamily="34" charset="0"/>
                  </a:rPr>
                  <a:t>&amp; Vehicles</a:t>
                </a:r>
              </a:p>
            </p:txBody>
          </p:sp>
        </p:grpSp>
        <p:pic>
          <p:nvPicPr>
            <p:cNvPr id="13" name="Image 12" descr="AM ParisTech logo copie.jpg"/>
            <p:cNvPicPr>
              <a:picLocks noChangeAspect="1"/>
            </p:cNvPicPr>
            <p:nvPr userDrawn="1"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12958" y="5626404"/>
              <a:ext cx="2110939" cy="684000"/>
            </a:xfrm>
            <a:prstGeom prst="rect">
              <a:avLst/>
            </a:prstGeom>
          </p:spPr>
        </p:pic>
        <p:pic>
          <p:nvPicPr>
            <p:cNvPr id="14" name="Image 13"/>
            <p:cNvPicPr>
              <a:picLocks noChangeAspect="1"/>
            </p:cNvPicPr>
            <p:nvPr userDrawn="1"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8381" y="5554404"/>
              <a:ext cx="1927369" cy="828000"/>
            </a:xfrm>
            <a:prstGeom prst="rect">
              <a:avLst/>
            </a:prstGeom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6" r:id="rId2"/>
    <p:sldLayoutId id="2147483862" r:id="rId3"/>
    <p:sldLayoutId id="2147483864" r:id="rId4"/>
    <p:sldLayoutId id="2147483865" r:id="rId5"/>
    <p:sldLayoutId id="2147483891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60351"/>
            <a:ext cx="7418088" cy="41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 style du titre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94" y="1628776"/>
            <a:ext cx="823102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les styles du texte du masque</a:t>
            </a:r>
          </a:p>
          <a:p>
            <a:pPr lvl="1"/>
            <a:r>
              <a:rPr lang="en-GB" altLang="fr-FR"/>
              <a:t>Deuxième niveau</a:t>
            </a:r>
          </a:p>
          <a:p>
            <a:pPr lvl="2"/>
            <a:r>
              <a:rPr lang="en-GB" altLang="fr-FR"/>
              <a:t>Troisième niveau</a:t>
            </a:r>
          </a:p>
          <a:p>
            <a:pPr lvl="3"/>
            <a:r>
              <a:rPr lang="en-GB" altLang="fr-FR"/>
              <a:t>Quatrième niveau</a:t>
            </a:r>
          </a:p>
          <a:p>
            <a:pPr lvl="4"/>
            <a:r>
              <a:rPr lang="en-GB" altLang="fr-FR"/>
              <a:t>Cinquième niveau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79" y="6245225"/>
            <a:ext cx="213397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fld id="{865D04AC-D745-4142-99C7-0A694D68B3AA}" type="datetime1">
              <a:rPr lang="en-GB" altLang="fr-FR" smtClean="0">
                <a:solidFill>
                  <a:srgbClr val="000000"/>
                </a:solidFill>
                <a:cs typeface="Arial"/>
              </a:rPr>
              <a:pPr/>
              <a:t>31/03/2022</a:t>
            </a:fld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743" y="6245225"/>
            <a:ext cx="28961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fld id="{ADEAADEB-69BF-40A9-88F9-0A23C560859D}" type="slidenum">
              <a:rPr lang="en-GB" altLang="fr-FR" smtClean="0">
                <a:solidFill>
                  <a:srgbClr val="FFFFFF"/>
                </a:solidFill>
                <a:cs typeface="Arial"/>
              </a:rPr>
              <a:pPr/>
              <a:t>‹N°›</a:t>
            </a:fld>
            <a:endParaRPr lang="en-GB" altLang="fr-FR">
              <a:solidFill>
                <a:srgbClr val="FFFFFF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0518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904" r:id="rId12"/>
    <p:sldLayoutId id="2147483906" r:id="rId13"/>
    <p:sldLayoutId id="2147483947" r:id="rId14"/>
    <p:sldLayoutId id="2147483948" r:id="rId15"/>
    <p:sldLayoutId id="2147483961" r:id="rId16"/>
    <p:sldLayoutId id="2147483962" r:id="rId17"/>
    <p:sldLayoutId id="2147483963" r:id="rId18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60351"/>
            <a:ext cx="7418088" cy="41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 style du titre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94" y="1628776"/>
            <a:ext cx="823102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les styles du texte du masque</a:t>
            </a:r>
          </a:p>
          <a:p>
            <a:pPr lvl="1"/>
            <a:r>
              <a:rPr lang="en-GB" altLang="fr-FR"/>
              <a:t>Deuxième niveau</a:t>
            </a:r>
          </a:p>
          <a:p>
            <a:pPr lvl="2"/>
            <a:r>
              <a:rPr lang="en-GB" altLang="fr-FR"/>
              <a:t>Troisième niveau</a:t>
            </a:r>
          </a:p>
          <a:p>
            <a:pPr lvl="3"/>
            <a:r>
              <a:rPr lang="en-GB" altLang="fr-FR"/>
              <a:t>Quatrième niveau</a:t>
            </a:r>
          </a:p>
          <a:p>
            <a:pPr lvl="4"/>
            <a:r>
              <a:rPr lang="en-GB" altLang="fr-FR"/>
              <a:t>Cinquième niveau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79" y="6245225"/>
            <a:ext cx="213397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fld id="{865D04AC-D745-4142-99C7-0A694D68B3AA}" type="datetime1">
              <a:rPr lang="en-GB" altLang="fr-FR" smtClean="0">
                <a:solidFill>
                  <a:srgbClr val="000000"/>
                </a:solidFill>
                <a:cs typeface="Arial"/>
              </a:rPr>
              <a:pPr/>
              <a:t>31/03/2022</a:t>
            </a:fld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743" y="6245225"/>
            <a:ext cx="28961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fld id="{ADEAADEB-69BF-40A9-88F9-0A23C560859D}" type="slidenum">
              <a:rPr lang="en-GB" altLang="fr-FR" smtClean="0">
                <a:solidFill>
                  <a:srgbClr val="FFFFFF"/>
                </a:solidFill>
                <a:cs typeface="Arial"/>
              </a:rPr>
              <a:pPr/>
              <a:t>‹N°›</a:t>
            </a:fld>
            <a:endParaRPr lang="en-GB" altLang="fr-FR">
              <a:solidFill>
                <a:srgbClr val="FFFFFF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84019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0" r:id="rId1"/>
    <p:sldLayoutId id="2147483881" r:id="rId2"/>
    <p:sldLayoutId id="2147483882" r:id="rId3"/>
    <p:sldLayoutId id="2147483883" r:id="rId4"/>
    <p:sldLayoutId id="2147483884" r:id="rId5"/>
    <p:sldLayoutId id="2147483885" r:id="rId6"/>
    <p:sldLayoutId id="2147483886" r:id="rId7"/>
    <p:sldLayoutId id="2147483887" r:id="rId8"/>
    <p:sldLayoutId id="2147483888" r:id="rId9"/>
    <p:sldLayoutId id="2147483889" r:id="rId10"/>
    <p:sldLayoutId id="2147483890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0" y="2790825"/>
            <a:ext cx="914558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" y="1397000"/>
            <a:ext cx="6514644" cy="24765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619437" y="1397000"/>
            <a:ext cx="2526151" cy="247650"/>
          </a:xfrm>
          <a:prstGeom prst="rect">
            <a:avLst/>
          </a:prstGeom>
          <a:solidFill>
            <a:srgbClr val="F07E1C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9158" y="6103938"/>
            <a:ext cx="1635409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Image 7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8194" y="6165850"/>
            <a:ext cx="1584600" cy="50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6" descr="logo-L2EP-new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0494" y="5211763"/>
            <a:ext cx="1721149" cy="533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7" name="Line 17"/>
          <p:cNvSpPr>
            <a:spLocks noChangeShapeType="1"/>
          </p:cNvSpPr>
          <p:nvPr/>
        </p:nvSpPr>
        <p:spPr bwMode="auto">
          <a:xfrm>
            <a:off x="1259107" y="6021388"/>
            <a:ext cx="7059251" cy="0"/>
          </a:xfrm>
          <a:prstGeom prst="line">
            <a:avLst/>
          </a:prstGeom>
          <a:noFill/>
          <a:ln w="25400">
            <a:solidFill>
              <a:srgbClr val="FF66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>
              <a:solidFill>
                <a:prstClr val="black"/>
              </a:solidFill>
              <a:cs typeface="+mn-cs"/>
            </a:endParaRPr>
          </a:p>
        </p:txBody>
      </p:sp>
      <p:pic>
        <p:nvPicPr>
          <p:cNvPr id="1038" name="Image 1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56" y="6115051"/>
            <a:ext cx="1340083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Image 1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657" y="6075363"/>
            <a:ext cx="1668752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 descr="Bandeau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5588" cy="124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46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  <p:sldLayoutId id="214748396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60351"/>
            <a:ext cx="7418088" cy="41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 style du titre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94" y="1628776"/>
            <a:ext cx="823102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les styles du texte du masque</a:t>
            </a:r>
          </a:p>
          <a:p>
            <a:pPr lvl="1"/>
            <a:r>
              <a:rPr lang="en-GB" altLang="fr-FR"/>
              <a:t>Deuxième niveau</a:t>
            </a:r>
          </a:p>
          <a:p>
            <a:pPr lvl="2"/>
            <a:r>
              <a:rPr lang="en-GB" altLang="fr-FR"/>
              <a:t>Troisième niveau</a:t>
            </a:r>
          </a:p>
          <a:p>
            <a:pPr lvl="3"/>
            <a:r>
              <a:rPr lang="en-GB" altLang="fr-FR"/>
              <a:t>Quatrième niveau</a:t>
            </a:r>
          </a:p>
          <a:p>
            <a:pPr lvl="4"/>
            <a:r>
              <a:rPr lang="en-GB" altLang="fr-FR"/>
              <a:t>Cinquième niveau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79" y="6245225"/>
            <a:ext cx="213397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06E31D7-B7CD-429C-9E02-9EB8E94E4060}" type="datetime1">
              <a:rPr lang="en-GB" altLang="fr-FR">
                <a:solidFill>
                  <a:srgbClr val="000000"/>
                </a:solidFill>
                <a:cs typeface="Arial"/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743" y="6245225"/>
            <a:ext cx="28961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77D301E-C694-4261-8CC9-A262F863BDB4}" type="slidenum">
              <a:rPr lang="en-GB" altLang="fr-FR">
                <a:solidFill>
                  <a:srgbClr val="FFFFFF"/>
                </a:solidFill>
                <a:cs typeface="Arial"/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8462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60351"/>
            <a:ext cx="7418088" cy="41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 style du titre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94" y="1628776"/>
            <a:ext cx="823102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les styles du texte du masque</a:t>
            </a:r>
          </a:p>
          <a:p>
            <a:pPr lvl="1"/>
            <a:r>
              <a:rPr lang="en-GB" altLang="fr-FR"/>
              <a:t>Deuxième niveau</a:t>
            </a:r>
          </a:p>
          <a:p>
            <a:pPr lvl="2"/>
            <a:r>
              <a:rPr lang="en-GB" altLang="fr-FR"/>
              <a:t>Troisième niveau</a:t>
            </a:r>
          </a:p>
          <a:p>
            <a:pPr lvl="3"/>
            <a:r>
              <a:rPr lang="en-GB" altLang="fr-FR"/>
              <a:t>Quatrième niveau</a:t>
            </a:r>
          </a:p>
          <a:p>
            <a:pPr lvl="4"/>
            <a:r>
              <a:rPr lang="en-GB" altLang="fr-FR"/>
              <a:t>Cinquième niveau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79" y="6245225"/>
            <a:ext cx="213397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06E31D7-B7CD-429C-9E02-9EB8E94E4060}" type="datetime1">
              <a:rPr lang="en-GB" altLang="fr-FR">
                <a:solidFill>
                  <a:srgbClr val="000000"/>
                </a:solidFill>
                <a:cs typeface="Arial"/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743" y="6245225"/>
            <a:ext cx="28961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77D301E-C694-4261-8CC9-A262F863BDB4}" type="slidenum">
              <a:rPr lang="en-GB" altLang="fr-FR">
                <a:solidFill>
                  <a:srgbClr val="FFFFFF"/>
                </a:solidFill>
                <a:cs typeface="Arial"/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19567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25" r:id="rId2"/>
    <p:sldLayoutId id="214748392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60351"/>
            <a:ext cx="7418088" cy="41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 style du titre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94" y="1628776"/>
            <a:ext cx="823102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les styles du texte du masque</a:t>
            </a:r>
          </a:p>
          <a:p>
            <a:pPr lvl="1"/>
            <a:r>
              <a:rPr lang="en-GB" altLang="fr-FR"/>
              <a:t>Deuxième niveau</a:t>
            </a:r>
          </a:p>
          <a:p>
            <a:pPr lvl="2"/>
            <a:r>
              <a:rPr lang="en-GB" altLang="fr-FR"/>
              <a:t>Troisième niveau</a:t>
            </a:r>
          </a:p>
          <a:p>
            <a:pPr lvl="3"/>
            <a:r>
              <a:rPr lang="en-GB" altLang="fr-FR"/>
              <a:t>Quatrième niveau</a:t>
            </a:r>
          </a:p>
          <a:p>
            <a:pPr lvl="4"/>
            <a:r>
              <a:rPr lang="en-GB" altLang="fr-FR"/>
              <a:t>Cinquième niveau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79" y="6245225"/>
            <a:ext cx="213397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06E31D7-B7CD-429C-9E02-9EB8E94E4060}" type="datetime1">
              <a:rPr lang="en-GB" altLang="fr-FR">
                <a:solidFill>
                  <a:srgbClr val="000000"/>
                </a:solidFill>
                <a:cs typeface="Arial"/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743" y="6245225"/>
            <a:ext cx="28961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77D301E-C694-4261-8CC9-A262F863BDB4}" type="slidenum">
              <a:rPr lang="en-GB" altLang="fr-FR">
                <a:solidFill>
                  <a:srgbClr val="FFFFFF"/>
                </a:solidFill>
                <a:cs typeface="Arial"/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8015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4290" y="260350"/>
            <a:ext cx="7529233" cy="431800"/>
          </a:xfrm>
          <a:prstGeom prst="rect">
            <a:avLst/>
          </a:prstGeom>
          <a:solidFill>
            <a:srgbClr val="85898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260351"/>
            <a:ext cx="7418088" cy="41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 style du titre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94" y="1628776"/>
            <a:ext cx="823102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Cliquez pour modifier les styles du texte du masque</a:t>
            </a:r>
          </a:p>
          <a:p>
            <a:pPr lvl="1"/>
            <a:r>
              <a:rPr lang="en-GB" altLang="fr-FR"/>
              <a:t>Deuxième niveau</a:t>
            </a:r>
          </a:p>
          <a:p>
            <a:pPr lvl="2"/>
            <a:r>
              <a:rPr lang="en-GB" altLang="fr-FR"/>
              <a:t>Troisième niveau</a:t>
            </a:r>
          </a:p>
          <a:p>
            <a:pPr lvl="3"/>
            <a:r>
              <a:rPr lang="en-GB" altLang="fr-FR"/>
              <a:t>Quatrième niveau</a:t>
            </a:r>
          </a:p>
          <a:p>
            <a:pPr lvl="4"/>
            <a:r>
              <a:rPr lang="en-GB" altLang="fr-FR"/>
              <a:t>Cinquième niveau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79" y="6245225"/>
            <a:ext cx="213397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1C778FA-BA80-4B93-BC5A-44824327336C}" type="datetime1">
              <a:rPr lang="en-GB" altLang="fr-FR">
                <a:solidFill>
                  <a:srgbClr val="000000"/>
                </a:solidFill>
                <a:cs typeface="Arial"/>
              </a:rPr>
              <a:pPr>
                <a:defRPr/>
              </a:pPr>
              <a:t>31/03/2022</a:t>
            </a:fld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743" y="6245225"/>
            <a:ext cx="2896103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GB" altLang="fr-FR">
              <a:solidFill>
                <a:srgbClr val="000000"/>
              </a:solidFill>
              <a:cs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68957" y="246063"/>
            <a:ext cx="1476631" cy="431800"/>
          </a:xfrm>
          <a:prstGeom prst="rect">
            <a:avLst/>
          </a:prstGeom>
          <a:solidFill>
            <a:srgbClr val="F57B17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rgbClr val="FFFFFF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1995" y="260351"/>
            <a:ext cx="1332144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80C5404D-7B12-4FB2-AA4A-82A28025A7FD}" type="slidenum">
              <a:rPr lang="en-GB" altLang="fr-FR">
                <a:solidFill>
                  <a:srgbClr val="FFFFFF"/>
                </a:solidFill>
                <a:cs typeface="Arial"/>
              </a:rPr>
              <a:pPr>
                <a:defRPr/>
              </a:pPr>
              <a:t>‹N°›</a:t>
            </a:fld>
            <a:endParaRPr lang="en-GB" altLang="fr-FR" dirty="0">
              <a:solidFill>
                <a:srgbClr val="FFFFFF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0064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jpeg"/><Relationship Id="rId18" Type="http://schemas.openxmlformats.org/officeDocument/2006/relationships/image" Target="../media/image42.jpeg"/><Relationship Id="rId3" Type="http://schemas.openxmlformats.org/officeDocument/2006/relationships/notesSlide" Target="../notesSlides/notesSlide3.xml"/><Relationship Id="rId21" Type="http://schemas.openxmlformats.org/officeDocument/2006/relationships/image" Target="../media/image45.jpe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0.png"/><Relationship Id="rId20" Type="http://schemas.openxmlformats.org/officeDocument/2006/relationships/image" Target="../media/image44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emf"/><Relationship Id="rId11" Type="http://schemas.openxmlformats.org/officeDocument/2006/relationships/image" Target="../media/image35.jpeg"/><Relationship Id="rId5" Type="http://schemas.openxmlformats.org/officeDocument/2006/relationships/oleObject" Target="../embeddings/oleObject1.bin"/><Relationship Id="rId15" Type="http://schemas.openxmlformats.org/officeDocument/2006/relationships/image" Target="../media/image39.jpeg"/><Relationship Id="rId23" Type="http://schemas.openxmlformats.org/officeDocument/2006/relationships/image" Target="../media/image3.png"/><Relationship Id="rId10" Type="http://schemas.openxmlformats.org/officeDocument/2006/relationships/image" Target="../media/image34.jpeg"/><Relationship Id="rId19" Type="http://schemas.openxmlformats.org/officeDocument/2006/relationships/image" Target="../media/image43.jpeg"/><Relationship Id="rId4" Type="http://schemas.openxmlformats.org/officeDocument/2006/relationships/image" Target="../media/image30.png"/><Relationship Id="rId9" Type="http://schemas.openxmlformats.org/officeDocument/2006/relationships/image" Target="../media/image33.jpeg"/><Relationship Id="rId14" Type="http://schemas.openxmlformats.org/officeDocument/2006/relationships/image" Target="../media/image38.png"/><Relationship Id="rId22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6.png"/><Relationship Id="rId18" Type="http://schemas.openxmlformats.org/officeDocument/2006/relationships/image" Target="../media/image61.png"/><Relationship Id="rId26" Type="http://schemas.openxmlformats.org/officeDocument/2006/relationships/image" Target="../media/image67.png"/><Relationship Id="rId21" Type="http://schemas.openxmlformats.org/officeDocument/2006/relationships/image" Target="../media/image62.jpeg"/><Relationship Id="rId34" Type="http://schemas.openxmlformats.org/officeDocument/2006/relationships/image" Target="../media/image73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17" Type="http://schemas.openxmlformats.org/officeDocument/2006/relationships/image" Target="../media/image60.png"/><Relationship Id="rId25" Type="http://schemas.openxmlformats.org/officeDocument/2006/relationships/image" Target="../media/image66.jpeg"/><Relationship Id="rId33" Type="http://schemas.openxmlformats.org/officeDocument/2006/relationships/image" Target="../media/image72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59.png"/><Relationship Id="rId20" Type="http://schemas.openxmlformats.org/officeDocument/2006/relationships/image" Target="../media/image48.png"/><Relationship Id="rId29" Type="http://schemas.openxmlformats.org/officeDocument/2006/relationships/image" Target="../media/image29.e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49.jpeg"/><Relationship Id="rId11" Type="http://schemas.openxmlformats.org/officeDocument/2006/relationships/image" Target="../media/image54.png"/><Relationship Id="rId24" Type="http://schemas.openxmlformats.org/officeDocument/2006/relationships/image" Target="../media/image65.jpeg"/><Relationship Id="rId32" Type="http://schemas.openxmlformats.org/officeDocument/2006/relationships/image" Target="../media/image71.jpeg"/><Relationship Id="rId37" Type="http://schemas.openxmlformats.org/officeDocument/2006/relationships/image" Target="../media/image75.jpeg"/><Relationship Id="rId5" Type="http://schemas.openxmlformats.org/officeDocument/2006/relationships/image" Target="../media/image47.emf"/><Relationship Id="rId15" Type="http://schemas.openxmlformats.org/officeDocument/2006/relationships/image" Target="../media/image58.png"/><Relationship Id="rId23" Type="http://schemas.openxmlformats.org/officeDocument/2006/relationships/image" Target="../media/image64.jpeg"/><Relationship Id="rId28" Type="http://schemas.openxmlformats.org/officeDocument/2006/relationships/oleObject" Target="../embeddings/oleObject4.bin"/><Relationship Id="rId36" Type="http://schemas.openxmlformats.org/officeDocument/2006/relationships/image" Target="../media/image74.png"/><Relationship Id="rId10" Type="http://schemas.openxmlformats.org/officeDocument/2006/relationships/image" Target="../media/image53.png"/><Relationship Id="rId19" Type="http://schemas.openxmlformats.org/officeDocument/2006/relationships/oleObject" Target="../embeddings/oleObject3.bin"/><Relationship Id="rId31" Type="http://schemas.openxmlformats.org/officeDocument/2006/relationships/image" Target="../media/image70.jpeg"/><Relationship Id="rId4" Type="http://schemas.openxmlformats.org/officeDocument/2006/relationships/oleObject" Target="../embeddings/oleObject2.bin"/><Relationship Id="rId9" Type="http://schemas.openxmlformats.org/officeDocument/2006/relationships/image" Target="../media/image52.jpeg"/><Relationship Id="rId14" Type="http://schemas.openxmlformats.org/officeDocument/2006/relationships/image" Target="../media/image57.jpeg"/><Relationship Id="rId22" Type="http://schemas.openxmlformats.org/officeDocument/2006/relationships/image" Target="../media/image63.jpeg"/><Relationship Id="rId27" Type="http://schemas.openxmlformats.org/officeDocument/2006/relationships/image" Target="../media/image68.png"/><Relationship Id="rId30" Type="http://schemas.openxmlformats.org/officeDocument/2006/relationships/image" Target="../media/image69.jpeg"/><Relationship Id="rId35" Type="http://schemas.openxmlformats.org/officeDocument/2006/relationships/image" Target="../media/image3.png"/><Relationship Id="rId8" Type="http://schemas.openxmlformats.org/officeDocument/2006/relationships/image" Target="../media/image51.jpeg"/><Relationship Id="rId3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13" Type="http://schemas.openxmlformats.org/officeDocument/2006/relationships/image" Target="../media/image85.jpe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jpeg"/><Relationship Id="rId11" Type="http://schemas.openxmlformats.org/officeDocument/2006/relationships/image" Target="../media/image84.pn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png"/><Relationship Id="rId9" Type="http://schemas.openxmlformats.org/officeDocument/2006/relationships/image" Target="../media/image82.jpeg"/><Relationship Id="rId14" Type="http://schemas.openxmlformats.org/officeDocument/2006/relationships/image" Target="../media/image8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13" Type="http://schemas.openxmlformats.org/officeDocument/2006/relationships/image" Target="../media/image95.png"/><Relationship Id="rId3" Type="http://schemas.openxmlformats.org/officeDocument/2006/relationships/image" Target="../media/image89.png"/><Relationship Id="rId7" Type="http://schemas.openxmlformats.org/officeDocument/2006/relationships/image" Target="../media/image93.png"/><Relationship Id="rId12" Type="http://schemas.openxmlformats.org/officeDocument/2006/relationships/image" Target="../media/image88.emf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2.png"/><Relationship Id="rId11" Type="http://schemas.openxmlformats.org/officeDocument/2006/relationships/package" Target="../embeddings/Microsoft_Word_Document1.docx"/><Relationship Id="rId5" Type="http://schemas.openxmlformats.org/officeDocument/2006/relationships/image" Target="../media/image91.emf"/><Relationship Id="rId15" Type="http://schemas.openxmlformats.org/officeDocument/2006/relationships/image" Target="../media/image29.emf"/><Relationship Id="rId10" Type="http://schemas.openxmlformats.org/officeDocument/2006/relationships/image" Target="../media/image87.emf"/><Relationship Id="rId4" Type="http://schemas.openxmlformats.org/officeDocument/2006/relationships/image" Target="../media/image90.png"/><Relationship Id="rId9" Type="http://schemas.openxmlformats.org/officeDocument/2006/relationships/package" Target="../embeddings/Microsoft_Word_Document.docx"/><Relationship Id="rId14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7" Type="http://schemas.openxmlformats.org/officeDocument/2006/relationships/image" Target="../media/image99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8.jpeg"/><Relationship Id="rId5" Type="http://schemas.openxmlformats.org/officeDocument/2006/relationships/image" Target="../media/image97.jpeg"/><Relationship Id="rId4" Type="http://schemas.openxmlformats.org/officeDocument/2006/relationships/image" Target="../media/image96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1.w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03.jpeg"/><Relationship Id="rId4" Type="http://schemas.openxmlformats.org/officeDocument/2006/relationships/image" Target="../media/image100.emf"/><Relationship Id="rId9" Type="http://schemas.openxmlformats.org/officeDocument/2006/relationships/image" Target="../media/image9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105.jpeg"/><Relationship Id="rId7" Type="http://schemas.openxmlformats.org/officeDocument/2006/relationships/image" Target="../media/image109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8.jpeg"/><Relationship Id="rId11" Type="http://schemas.openxmlformats.org/officeDocument/2006/relationships/oleObject" Target="../embeddings/oleObject12.bin"/><Relationship Id="rId5" Type="http://schemas.openxmlformats.org/officeDocument/2006/relationships/image" Target="../media/image107.jpeg"/><Relationship Id="rId10" Type="http://schemas.openxmlformats.org/officeDocument/2006/relationships/oleObject" Target="../embeddings/oleObject11.bin"/><Relationship Id="rId4" Type="http://schemas.openxmlformats.org/officeDocument/2006/relationships/image" Target="../media/image106.png"/><Relationship Id="rId9" Type="http://schemas.openxmlformats.org/officeDocument/2006/relationships/image" Target="../media/image10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0.png"/><Relationship Id="rId5" Type="http://schemas.openxmlformats.org/officeDocument/2006/relationships/image" Target="../media/image113.wmf"/><Relationship Id="rId4" Type="http://schemas.openxmlformats.org/officeDocument/2006/relationships/oleObject" Target="../embeddings/oleObject1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file:///C:\Users\Walter\Documents\_Recherche\L2EP\Quadri-L2EP-2013-2018\ppt\MEDEE_VIDEO_OSFEA.avi" TargetMode="External"/><Relationship Id="rId1" Type="http://schemas.microsoft.com/office/2007/relationships/media" Target="file:///C:\Users\Walter\Documents\_Recherche\L2EP\Quadri-L2EP-2013-2018\ppt\MEDEE_VIDEO_OSFEA.avi" TargetMode="External"/><Relationship Id="rId5" Type="http://schemas.openxmlformats.org/officeDocument/2006/relationships/image" Target="../media/image114.png"/><Relationship Id="rId4" Type="http://schemas.openxmlformats.org/officeDocument/2006/relationships/notesSlide" Target="../notesSlides/notesSlide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18.jpeg"/><Relationship Id="rId5" Type="http://schemas.openxmlformats.org/officeDocument/2006/relationships/image" Target="../media/image3.png"/><Relationship Id="rId4" Type="http://schemas.openxmlformats.org/officeDocument/2006/relationships/image" Target="../media/image10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126.jpeg"/><Relationship Id="rId18" Type="http://schemas.openxmlformats.org/officeDocument/2006/relationships/image" Target="../media/image131.jpeg"/><Relationship Id="rId3" Type="http://schemas.openxmlformats.org/officeDocument/2006/relationships/notesSlide" Target="../notesSlides/notesSlide10.xml"/><Relationship Id="rId21" Type="http://schemas.openxmlformats.org/officeDocument/2006/relationships/image" Target="../media/image71.jpeg"/><Relationship Id="rId7" Type="http://schemas.openxmlformats.org/officeDocument/2006/relationships/image" Target="../media/image122.png"/><Relationship Id="rId12" Type="http://schemas.openxmlformats.org/officeDocument/2006/relationships/image" Target="../media/image125.jpeg"/><Relationship Id="rId17" Type="http://schemas.openxmlformats.org/officeDocument/2006/relationships/image" Target="../media/image130.jpeg"/><Relationship Id="rId2" Type="http://schemas.openxmlformats.org/officeDocument/2006/relationships/slideLayout" Target="../slideLayouts/slideLayout21.xml"/><Relationship Id="rId16" Type="http://schemas.openxmlformats.org/officeDocument/2006/relationships/image" Target="../media/image129.png"/><Relationship Id="rId20" Type="http://schemas.openxmlformats.org/officeDocument/2006/relationships/image" Target="../media/image133.jpeg"/><Relationship Id="rId1" Type="http://schemas.openxmlformats.org/officeDocument/2006/relationships/vmlDrawing" Target="../drawings/vmlDrawing8.vml"/><Relationship Id="rId6" Type="http://schemas.openxmlformats.org/officeDocument/2006/relationships/image" Target="../media/image121.wmf"/><Relationship Id="rId11" Type="http://schemas.openxmlformats.org/officeDocument/2006/relationships/image" Target="../media/image124.jpeg"/><Relationship Id="rId24" Type="http://schemas.openxmlformats.org/officeDocument/2006/relationships/image" Target="../media/image135.jpeg"/><Relationship Id="rId5" Type="http://schemas.openxmlformats.org/officeDocument/2006/relationships/image" Target="../media/image120.jpeg"/><Relationship Id="rId15" Type="http://schemas.openxmlformats.org/officeDocument/2006/relationships/image" Target="../media/image128.jpeg"/><Relationship Id="rId23" Type="http://schemas.openxmlformats.org/officeDocument/2006/relationships/image" Target="../media/image134.jpeg"/><Relationship Id="rId10" Type="http://schemas.openxmlformats.org/officeDocument/2006/relationships/image" Target="../media/image123.png"/><Relationship Id="rId19" Type="http://schemas.openxmlformats.org/officeDocument/2006/relationships/image" Target="../media/image132.jpeg"/><Relationship Id="rId4" Type="http://schemas.openxmlformats.org/officeDocument/2006/relationships/image" Target="../media/image119.png"/><Relationship Id="rId9" Type="http://schemas.openxmlformats.org/officeDocument/2006/relationships/image" Target="../media/image48.png"/><Relationship Id="rId14" Type="http://schemas.openxmlformats.org/officeDocument/2006/relationships/image" Target="../media/image127.png"/><Relationship Id="rId22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7" Type="http://schemas.openxmlformats.org/officeDocument/2006/relationships/image" Target="../media/image140.pn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9.jpeg"/><Relationship Id="rId5" Type="http://schemas.openxmlformats.org/officeDocument/2006/relationships/image" Target="../media/image109.jpeg"/><Relationship Id="rId4" Type="http://schemas.openxmlformats.org/officeDocument/2006/relationships/image" Target="../media/image13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jpeg"/><Relationship Id="rId13" Type="http://schemas.openxmlformats.org/officeDocument/2006/relationships/image" Target="../media/image149.png"/><Relationship Id="rId3" Type="http://schemas.openxmlformats.org/officeDocument/2006/relationships/oleObject" Target="../embeddings/oleObject15.bin"/><Relationship Id="rId7" Type="http://schemas.openxmlformats.org/officeDocument/2006/relationships/image" Target="../media/image144.jpeg"/><Relationship Id="rId12" Type="http://schemas.openxmlformats.org/officeDocument/2006/relationships/image" Target="../media/image148.jpeg"/><Relationship Id="rId17" Type="http://schemas.openxmlformats.org/officeDocument/2006/relationships/image" Target="../media/image153.png"/><Relationship Id="rId2" Type="http://schemas.openxmlformats.org/officeDocument/2006/relationships/slideLayout" Target="../slideLayouts/slideLayout8.xml"/><Relationship Id="rId16" Type="http://schemas.openxmlformats.org/officeDocument/2006/relationships/image" Target="../media/image152.png"/><Relationship Id="rId1" Type="http://schemas.openxmlformats.org/officeDocument/2006/relationships/vmlDrawing" Target="../drawings/vmlDrawing9.vml"/><Relationship Id="rId6" Type="http://schemas.openxmlformats.org/officeDocument/2006/relationships/image" Target="../media/image143.jpeg"/><Relationship Id="rId11" Type="http://schemas.openxmlformats.org/officeDocument/2006/relationships/image" Target="../media/image147.jpeg"/><Relationship Id="rId5" Type="http://schemas.openxmlformats.org/officeDocument/2006/relationships/image" Target="../media/image142.png"/><Relationship Id="rId15" Type="http://schemas.openxmlformats.org/officeDocument/2006/relationships/image" Target="../media/image151.jpeg"/><Relationship Id="rId10" Type="http://schemas.openxmlformats.org/officeDocument/2006/relationships/image" Target="../media/image146.jpeg"/><Relationship Id="rId4" Type="http://schemas.openxmlformats.org/officeDocument/2006/relationships/image" Target="../media/image141.emf"/><Relationship Id="rId9" Type="http://schemas.openxmlformats.org/officeDocument/2006/relationships/image" Target="../media/image65.jpeg"/><Relationship Id="rId14" Type="http://schemas.openxmlformats.org/officeDocument/2006/relationships/image" Target="../media/image150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emf"/><Relationship Id="rId3" Type="http://schemas.openxmlformats.org/officeDocument/2006/relationships/image" Target="../media/image155.png"/><Relationship Id="rId7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5.png"/><Relationship Id="rId5" Type="http://schemas.openxmlformats.org/officeDocument/2006/relationships/image" Target="../media/image94.jpeg"/><Relationship Id="rId10" Type="http://schemas.openxmlformats.org/officeDocument/2006/relationships/image" Target="../media/image154.emf"/><Relationship Id="rId4" Type="http://schemas.openxmlformats.org/officeDocument/2006/relationships/image" Target="../media/image93.png"/><Relationship Id="rId9" Type="http://schemas.openxmlformats.org/officeDocument/2006/relationships/package" Target="../embeddings/Microsoft_Word_Document3.docx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package" Target="../embeddings/Microsoft_Word_Document4.docx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56.emf"/><Relationship Id="rId5" Type="http://schemas.openxmlformats.org/officeDocument/2006/relationships/package" Target="../embeddings/Microsoft_Word_Document5.docx"/><Relationship Id="rId10" Type="http://schemas.openxmlformats.org/officeDocument/2006/relationships/image" Target="../media/image107.jpeg"/><Relationship Id="rId4" Type="http://schemas.openxmlformats.org/officeDocument/2006/relationships/image" Target="../media/image88.emf"/><Relationship Id="rId9" Type="http://schemas.openxmlformats.org/officeDocument/2006/relationships/image" Target="../media/image1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A4C5B2E-C222-42BA-A6AE-2E2D0C9DED18}" type="slidenum">
              <a:rPr lang="fr-FR" smtClean="0"/>
              <a:pPr/>
              <a:t>1</a:t>
            </a:fld>
            <a:endParaRPr lang="fr-FR" dirty="0"/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DBED3443-C8C2-471B-8B5B-ECBCA0335F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2315" y="1316386"/>
            <a:ext cx="5331619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br>
              <a:rPr lang="en-GB" altLang="fr-FR" b="1" dirty="0">
                <a:solidFill>
                  <a:srgbClr val="5F5F5F"/>
                </a:solidFill>
                <a:cs typeface="Arial" charset="0"/>
              </a:rPr>
            </a:br>
            <a:r>
              <a:rPr lang="en-GB" altLang="fr-FR" sz="2400" b="1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4</a:t>
            </a: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  <a:r>
              <a:rPr lang="en-GB" altLang="fr-FR" dirty="0">
                <a:solidFill>
                  <a:srgbClr val="5F5F5F"/>
                </a:solidFill>
                <a:cs typeface="Arial" charset="0"/>
              </a:rPr>
              <a:t>Complementary</a:t>
            </a: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teams</a:t>
            </a:r>
          </a:p>
          <a:p>
            <a:pPr algn="ctr">
              <a:defRPr/>
            </a:pPr>
            <a:r>
              <a:rPr lang="en-GB" altLang="fr-FR" dirty="0">
                <a:solidFill>
                  <a:srgbClr val="5F5F5F"/>
                </a:solidFill>
                <a:cs typeface="Arial" charset="0"/>
              </a:rPr>
              <a:t>Present Head</a:t>
            </a: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: Pr. Betty </a:t>
            </a:r>
            <a:r>
              <a:rPr lang="en-GB" altLang="fr-FR" b="1" dirty="0" err="1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Semail</a:t>
            </a:r>
            <a:r>
              <a:rPr lang="en-GB" altLang="fr-FR" sz="2100" b="1" dirty="0">
                <a:solidFill>
                  <a:srgbClr val="5F5F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 </a:t>
            </a:r>
          </a:p>
          <a:p>
            <a:pPr algn="ctr">
              <a:defRPr/>
            </a:pPr>
            <a:endParaRPr lang="en-GB" altLang="fr-FR" sz="2100" b="1" dirty="0">
              <a:solidFill>
                <a:srgbClr val="5F5F5F"/>
              </a:solidFill>
              <a:cs typeface="Arial" charset="0"/>
            </a:endParaRPr>
          </a:p>
          <a:p>
            <a:pPr>
              <a:defRPr/>
            </a:pPr>
            <a:endParaRPr lang="en-GB" altLang="fr-FR" b="1" dirty="0">
              <a:solidFill>
                <a:srgbClr val="5F5F5F"/>
              </a:solidFill>
              <a:cs typeface="Arial" charset="0"/>
            </a:endParaRPr>
          </a:p>
        </p:txBody>
      </p:sp>
      <p:sp>
        <p:nvSpPr>
          <p:cNvPr id="12" name="Text Box 43">
            <a:extLst>
              <a:ext uri="{FF2B5EF4-FFF2-40B4-BE49-F238E27FC236}">
                <a16:creationId xmlns:a16="http://schemas.microsoft.com/office/drawing/2014/main" id="{DDB101F9-B8BB-4EDA-A867-342601B757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45" y="3524211"/>
            <a:ext cx="226933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OMN</a:t>
            </a:r>
          </a:p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(Optimization and Numerical Modelling)</a:t>
            </a:r>
          </a:p>
        </p:txBody>
      </p:sp>
      <p:sp>
        <p:nvSpPr>
          <p:cNvPr id="13" name="Text Box 44">
            <a:extLst>
              <a:ext uri="{FF2B5EF4-FFF2-40B4-BE49-F238E27FC236}">
                <a16:creationId xmlns:a16="http://schemas.microsoft.com/office/drawing/2014/main" id="{F23D89E3-57E8-4DFA-840E-A31173B16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5558" y="3499874"/>
            <a:ext cx="12965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Control</a:t>
            </a:r>
          </a:p>
        </p:txBody>
      </p:sp>
      <p:sp>
        <p:nvSpPr>
          <p:cNvPr id="14" name="Text Box 45">
            <a:extLst>
              <a:ext uri="{FF2B5EF4-FFF2-40B4-BE49-F238E27FC236}">
                <a16:creationId xmlns:a16="http://schemas.microsoft.com/office/drawing/2014/main" id="{0EFD7AC0-4466-4ECD-B95A-59BF01A46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9247" y="3498685"/>
            <a:ext cx="128468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Power</a:t>
            </a:r>
          </a:p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Electronics</a:t>
            </a: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CB5D3EE4-11E4-46B2-A032-EBFF3FF94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2609" y="3498685"/>
            <a:ext cx="124182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Power </a:t>
            </a:r>
          </a:p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systems</a:t>
            </a:r>
          </a:p>
        </p:txBody>
      </p:sp>
      <p:pic>
        <p:nvPicPr>
          <p:cNvPr id="16" name="Picture 54">
            <a:extLst>
              <a:ext uri="{FF2B5EF4-FFF2-40B4-BE49-F238E27FC236}">
                <a16:creationId xmlns:a16="http://schemas.microsoft.com/office/drawing/2014/main" id="{AC14F8F8-48D3-4E4A-92D3-3A3B1AC38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2" y="2453905"/>
            <a:ext cx="1031081" cy="102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1">
            <a:extLst>
              <a:ext uri="{FF2B5EF4-FFF2-40B4-BE49-F238E27FC236}">
                <a16:creationId xmlns:a16="http://schemas.microsoft.com/office/drawing/2014/main" id="{7A1FBB2F-4D4C-4A00-944B-5C45CD1FB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12" y="2437142"/>
            <a:ext cx="875109" cy="1027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2">
            <a:extLst>
              <a:ext uri="{FF2B5EF4-FFF2-40B4-BE49-F238E27FC236}">
                <a16:creationId xmlns:a16="http://schemas.microsoft.com/office/drawing/2014/main" id="{6F58DA1E-4A02-48CB-A4A0-3954FC52B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745" y="2452714"/>
            <a:ext cx="971550" cy="1025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3">
            <a:extLst>
              <a:ext uri="{FF2B5EF4-FFF2-40B4-BE49-F238E27FC236}">
                <a16:creationId xmlns:a16="http://schemas.microsoft.com/office/drawing/2014/main" id="{7CC9974D-8D28-4A5F-AE51-0544A5BAA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121" y="2408894"/>
            <a:ext cx="998934" cy="1026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36">
            <a:extLst>
              <a:ext uri="{FF2B5EF4-FFF2-40B4-BE49-F238E27FC236}">
                <a16:creationId xmlns:a16="http://schemas.microsoft.com/office/drawing/2014/main" id="{8668DBE3-F683-43FC-8FDB-1822AD3E0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546" y="678421"/>
            <a:ext cx="1251482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 Box 43">
            <a:extLst>
              <a:ext uri="{FF2B5EF4-FFF2-40B4-BE49-F238E27FC236}">
                <a16:creationId xmlns:a16="http://schemas.microsoft.com/office/drawing/2014/main" id="{551749BD-EE58-4B40-AF32-9BAF7C824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69597" y="1590318"/>
            <a:ext cx="363589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altLang="fr-FR" b="1" dirty="0">
                <a:solidFill>
                  <a:srgbClr val="5F5F5F"/>
                </a:solidFill>
                <a:cs typeface="Arial" charset="0"/>
              </a:rPr>
              <a:t>L2EP Lab.</a:t>
            </a:r>
            <a:r>
              <a:rPr lang="en-GB" altLang="fr-FR" dirty="0">
                <a:solidFill>
                  <a:srgbClr val="5F5F5F"/>
                </a:solidFill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en-GB" altLang="fr-FR" dirty="0">
                <a:solidFill>
                  <a:srgbClr val="5F5F5F"/>
                </a:solidFill>
                <a:cs typeface="Arial" charset="0"/>
              </a:rPr>
              <a:t>Prof. and Associate. Prof</a:t>
            </a:r>
            <a:r>
              <a:rPr lang="en-GB" altLang="fr-FR" sz="1500" dirty="0">
                <a:solidFill>
                  <a:srgbClr val="5F5F5F"/>
                </a:solidFill>
                <a:cs typeface="Arial" charset="0"/>
              </a:rPr>
              <a:t>. (</a:t>
            </a:r>
            <a:r>
              <a:rPr lang="en-GB" altLang="fr-FR" b="1" dirty="0">
                <a:solidFill>
                  <a:srgbClr val="5F5F5F"/>
                </a:solidFill>
                <a:cs typeface="Arial" charset="0"/>
              </a:rPr>
              <a:t>36)</a:t>
            </a:r>
            <a:r>
              <a:rPr lang="en-GB" altLang="fr-FR" dirty="0">
                <a:solidFill>
                  <a:srgbClr val="5F5F5F"/>
                </a:solidFill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en-GB" altLang="fr-FR" sz="1500" dirty="0">
                <a:solidFill>
                  <a:srgbClr val="5F5F5F"/>
                </a:solidFill>
                <a:cs typeface="Arial" charset="0"/>
              </a:rPr>
              <a:t>PhD Students (</a:t>
            </a:r>
            <a:r>
              <a:rPr lang="en-GB" altLang="fr-FR" b="1" dirty="0">
                <a:solidFill>
                  <a:srgbClr val="5F5F5F"/>
                </a:solidFill>
                <a:cs typeface="Arial" charset="0"/>
              </a:rPr>
              <a:t>42</a:t>
            </a:r>
            <a:r>
              <a:rPr lang="en-GB" altLang="fr-FR" sz="1500" dirty="0">
                <a:solidFill>
                  <a:srgbClr val="5F5F5F"/>
                </a:solidFill>
                <a:cs typeface="Arial" charset="0"/>
              </a:rPr>
              <a:t>)</a:t>
            </a:r>
            <a:endParaRPr lang="en-GB" altLang="fr-FR" dirty="0">
              <a:solidFill>
                <a:srgbClr val="5F5F5F"/>
              </a:solidFill>
              <a:cs typeface="Arial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2CF291-4FC8-431A-A27D-967A6271CCFD}"/>
              </a:ext>
            </a:extLst>
          </p:cNvPr>
          <p:cNvSpPr/>
          <p:nvPr/>
        </p:nvSpPr>
        <p:spPr>
          <a:xfrm>
            <a:off x="147889" y="4466262"/>
            <a:ext cx="22102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Numerical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Modeling </a:t>
            </a:r>
          </a:p>
          <a:p>
            <a:pPr algn="ctr"/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 E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lectromagnetic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</a:t>
            </a:r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systems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(machines, </a:t>
            </a:r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cables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transformers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…)</a:t>
            </a:r>
            <a:endParaRPr lang="en-US" sz="1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2D2877-CAC1-4B0E-8CCA-BB37799E168D}"/>
              </a:ext>
            </a:extLst>
          </p:cNvPr>
          <p:cNvSpPr/>
          <p:nvPr/>
        </p:nvSpPr>
        <p:spPr>
          <a:xfrm>
            <a:off x="5137745" y="4225285"/>
            <a:ext cx="202342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Electrical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Grid</a:t>
            </a:r>
            <a:endParaRPr lang="fr-F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14313" indent="-214313">
              <a:buFontTx/>
              <a:buChar char="-"/>
            </a:pP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HVDC</a:t>
            </a:r>
          </a:p>
          <a:p>
            <a:pPr marL="214313" indent="-214313">
              <a:buFontTx/>
              <a:buChar char="-"/>
            </a:pPr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Stability</a:t>
            </a: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fr-F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analysis</a:t>
            </a:r>
            <a:endParaRPr lang="fr-F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14313" indent="-214313">
              <a:buFontTx/>
              <a:buChar char="-"/>
            </a:pPr>
            <a:r>
              <a:rPr lang="fr-F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MMC</a:t>
            </a:r>
            <a:endParaRPr lang="en-US" sz="16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247C7E6-1D39-427B-A7D8-175B8887FCC2}"/>
              </a:ext>
            </a:extLst>
          </p:cNvPr>
          <p:cNvSpPr/>
          <p:nvPr/>
        </p:nvSpPr>
        <p:spPr>
          <a:xfrm>
            <a:off x="2666098" y="4052405"/>
            <a:ext cx="21171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buFontTx/>
              <a:buChar char="-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Tactile Devices</a:t>
            </a:r>
          </a:p>
          <a:p>
            <a:pPr marL="214313" indent="-214313">
              <a:buFontTx/>
              <a:buChar char="-"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eV energy management </a:t>
            </a: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 Design of Multiphase drives</a:t>
            </a:r>
            <a:endParaRPr lang="en-US" sz="1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BD63F87-665D-4624-B72B-A00C26533CF1}"/>
              </a:ext>
            </a:extLst>
          </p:cNvPr>
          <p:cNvSpPr/>
          <p:nvPr/>
        </p:nvSpPr>
        <p:spPr>
          <a:xfrm>
            <a:off x="7113828" y="4314704"/>
            <a:ext cx="18658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-Design of </a:t>
            </a: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High Frequency PE components</a:t>
            </a:r>
          </a:p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-Topology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722516C-E9BE-4BB4-A257-D0B7269E98BE}"/>
              </a:ext>
            </a:extLst>
          </p:cNvPr>
          <p:cNvSpPr/>
          <p:nvPr/>
        </p:nvSpPr>
        <p:spPr>
          <a:xfrm>
            <a:off x="2500401" y="2408894"/>
            <a:ext cx="2210204" cy="3396370"/>
          </a:xfrm>
          <a:prstGeom prst="rect">
            <a:avLst/>
          </a:prstGeom>
          <a:noFill/>
          <a:ln w="38100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491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fr-FR" dirty="0"/>
              <a:t>« electricity &amp; Vehicles » Platform</a:t>
            </a:r>
            <a:br>
              <a:rPr lang="en-US" altLang="fr-FR" dirty="0"/>
            </a:br>
            <a:r>
              <a:rPr lang="en-US" altLang="fr-FR" dirty="0"/>
              <a:t>…………….</a:t>
            </a:r>
            <a:br>
              <a:rPr lang="en-US" altLang="fr-FR" dirty="0"/>
            </a:br>
            <a:br>
              <a:rPr lang="en-US" altLang="fr-FR" dirty="0"/>
            </a:br>
            <a:r>
              <a:rPr lang="en-US" altLang="fr-FR" dirty="0"/>
              <a:t>CONTROL team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6445002" y="1329554"/>
            <a:ext cx="27386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r>
              <a:rPr lang="en-US" altLang="fr-FR" b="1" dirty="0">
                <a:solidFill>
                  <a:schemeClr val="bg1"/>
                </a:solidFill>
              </a:rPr>
              <a:t>2022</a:t>
            </a:r>
            <a:endParaRPr lang="fr-FR" altLang="fr-FR" b="1" dirty="0">
              <a:solidFill>
                <a:schemeClr val="bg1"/>
              </a:solidFill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36290" y="1329554"/>
            <a:ext cx="48965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fr-FR" altLang="fr-FR" b="1" dirty="0">
                <a:solidFill>
                  <a:schemeClr val="bg1"/>
                </a:solidFill>
              </a:rPr>
              <a:t>L2EP – Université de Lille</a:t>
            </a:r>
          </a:p>
        </p:txBody>
      </p:sp>
      <p:grpSp>
        <p:nvGrpSpPr>
          <p:cNvPr id="2" name="Groupe 1"/>
          <p:cNvGrpSpPr/>
          <p:nvPr/>
        </p:nvGrpSpPr>
        <p:grpSpPr>
          <a:xfrm>
            <a:off x="7794282" y="1772816"/>
            <a:ext cx="1164653" cy="792088"/>
            <a:chOff x="6580064" y="3717033"/>
            <a:chExt cx="1164653" cy="792088"/>
          </a:xfrm>
        </p:grpSpPr>
        <p:pic>
          <p:nvPicPr>
            <p:cNvPr id="7" name="Picture 4" descr="eV_logo_bis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0064" y="3717033"/>
              <a:ext cx="1055601" cy="7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7313860" y="4192514"/>
              <a:ext cx="430857" cy="2154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fr-FR" sz="700" b="1" dirty="0">
                  <a:latin typeface="+mn-lt"/>
                </a:rPr>
                <a:t>electricity</a:t>
              </a:r>
            </a:p>
            <a:p>
              <a:pPr eaLnBrk="1" hangingPunct="1"/>
              <a:r>
                <a:rPr lang="en-US" altLang="fr-FR" sz="700" b="1" dirty="0">
                  <a:latin typeface="+mn-lt"/>
                </a:rPr>
                <a:t>&amp; Vehicles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8720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540346" y="1923941"/>
            <a:ext cx="4246257" cy="577850"/>
            <a:chOff x="515539" y="1573936"/>
            <a:chExt cx="4246257" cy="577850"/>
          </a:xfrm>
        </p:grpSpPr>
        <p:sp>
          <p:nvSpPr>
            <p:cNvPr id="63496" name="Rectangle 8"/>
            <p:cNvSpPr>
              <a:spLocks noChangeArrowheads="1"/>
            </p:cNvSpPr>
            <p:nvPr/>
          </p:nvSpPr>
          <p:spPr bwMode="auto">
            <a:xfrm rot="2610129">
              <a:off x="515539" y="1575523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63497" name="Text Box 9"/>
            <p:cNvSpPr txBox="1">
              <a:spLocks noChangeArrowheads="1"/>
            </p:cNvSpPr>
            <p:nvPr/>
          </p:nvSpPr>
          <p:spPr bwMode="auto">
            <a:xfrm>
              <a:off x="625077" y="1634260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  <p:sp>
          <p:nvSpPr>
            <p:cNvPr id="63500" name="Text Box 12"/>
            <p:cNvSpPr txBox="1">
              <a:spLocks noChangeArrowheads="1"/>
            </p:cNvSpPr>
            <p:nvPr/>
          </p:nvSpPr>
          <p:spPr bwMode="auto">
            <a:xfrm>
              <a:off x="1379139" y="1573936"/>
              <a:ext cx="338265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Objective &amp; Means</a:t>
              </a:r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540346" y="4709618"/>
            <a:ext cx="6865567" cy="832585"/>
            <a:chOff x="515539" y="5083596"/>
            <a:chExt cx="6865567" cy="832585"/>
          </a:xfrm>
        </p:grpSpPr>
        <p:sp>
          <p:nvSpPr>
            <p:cNvPr id="63493" name="Rectangle 5"/>
            <p:cNvSpPr>
              <a:spLocks noChangeArrowheads="1"/>
            </p:cNvSpPr>
            <p:nvPr/>
          </p:nvSpPr>
          <p:spPr bwMode="auto">
            <a:xfrm rot="2610129">
              <a:off x="515539" y="5083596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623989" y="5142333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  <p:sp>
          <p:nvSpPr>
            <p:cNvPr id="63503" name="Text Box 15"/>
            <p:cNvSpPr txBox="1">
              <a:spLocks noChangeArrowheads="1"/>
            </p:cNvSpPr>
            <p:nvPr/>
          </p:nvSpPr>
          <p:spPr bwMode="auto">
            <a:xfrm>
              <a:off x="1341041" y="5085184"/>
              <a:ext cx="6040065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Infrastructure Activities</a:t>
              </a:r>
              <a:b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</a:br>
              <a:r>
                <a:rPr lang="en-US" altLang="fr-FR" sz="2000" u="sng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Example</a:t>
              </a:r>
              <a:r>
                <a:rPr lang="en-US" altLang="fr-FR" sz="2000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: Traction Power Supply for Railway Line</a:t>
              </a:r>
              <a:endParaRPr lang="fr-FR" altLang="fr-FR" sz="2400" dirty="0">
                <a:solidFill>
                  <a:srgbClr val="000000"/>
                </a:solidFill>
                <a:latin typeface="Arial" panose="020B0604020202020204" pitchFamily="34" charset="0"/>
                <a:cs typeface="Arial"/>
              </a:endParaRPr>
            </a:p>
          </p:txBody>
        </p:sp>
      </p:grpSp>
      <p:sp>
        <p:nvSpPr>
          <p:cNvPr id="13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67706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Outline</a:t>
            </a:r>
          </a:p>
        </p:txBody>
      </p:sp>
      <p:grpSp>
        <p:nvGrpSpPr>
          <p:cNvPr id="4" name="Groupe 3"/>
          <p:cNvGrpSpPr/>
          <p:nvPr/>
        </p:nvGrpSpPr>
        <p:grpSpPr>
          <a:xfrm>
            <a:off x="527942" y="3316945"/>
            <a:ext cx="8089703" cy="576263"/>
            <a:chOff x="515539" y="3799911"/>
            <a:chExt cx="8089703" cy="576263"/>
          </a:xfrm>
        </p:grpSpPr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 rot="2610129">
              <a:off x="515539" y="3799911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623989" y="3858648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1341041" y="3801499"/>
              <a:ext cx="7264201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Vehicle Activities</a:t>
              </a:r>
              <a:endParaRPr lang="en-US" altLang="fr-FR" sz="2000" dirty="0">
                <a:solidFill>
                  <a:srgbClr val="000000"/>
                </a:solidFill>
                <a:latin typeface="Arial" panose="020B0604020202020204" pitchFamily="34" charset="0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26846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/>
          <p:cNvGrpSpPr/>
          <p:nvPr/>
        </p:nvGrpSpPr>
        <p:grpSpPr>
          <a:xfrm>
            <a:off x="468338" y="2027323"/>
            <a:ext cx="4246257" cy="577850"/>
            <a:chOff x="515539" y="1573936"/>
            <a:chExt cx="4246257" cy="577850"/>
          </a:xfrm>
        </p:grpSpPr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 rot="2610129">
              <a:off x="515539" y="1575523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27" name="Text Box 9"/>
            <p:cNvSpPr txBox="1">
              <a:spLocks noChangeArrowheads="1"/>
            </p:cNvSpPr>
            <p:nvPr/>
          </p:nvSpPr>
          <p:spPr bwMode="auto">
            <a:xfrm>
              <a:off x="625077" y="1634260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>
              <a:off x="1379139" y="1573936"/>
              <a:ext cx="338265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Objective &amp; Means</a:t>
              </a:r>
            </a:p>
          </p:txBody>
        </p:sp>
      </p:grp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1331938" y="4797152"/>
            <a:ext cx="6040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Infrastructure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Traction Power Supply for Railway Line</a:t>
            </a:r>
            <a:endParaRPr lang="fr-FR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294648" y="3590893"/>
            <a:ext cx="72642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Vehicle Activities</a:t>
            </a:r>
            <a:endParaRPr lang="en-US" altLang="fr-FR" sz="20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grpSp>
        <p:nvGrpSpPr>
          <p:cNvPr id="43" name="Groupe 42"/>
          <p:cNvGrpSpPr/>
          <p:nvPr/>
        </p:nvGrpSpPr>
        <p:grpSpPr>
          <a:xfrm>
            <a:off x="513952" y="3429000"/>
            <a:ext cx="576262" cy="576263"/>
            <a:chOff x="515539" y="3067532"/>
            <a:chExt cx="576262" cy="576263"/>
          </a:xfrm>
        </p:grpSpPr>
        <p:sp>
          <p:nvSpPr>
            <p:cNvPr id="44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</p:grpSp>
      <p:grpSp>
        <p:nvGrpSpPr>
          <p:cNvPr id="46" name="Groupe 45"/>
          <p:cNvGrpSpPr/>
          <p:nvPr/>
        </p:nvGrpSpPr>
        <p:grpSpPr>
          <a:xfrm>
            <a:off x="506436" y="4795563"/>
            <a:ext cx="576262" cy="576263"/>
            <a:chOff x="515539" y="3067532"/>
            <a:chExt cx="576262" cy="576263"/>
          </a:xfrm>
        </p:grpSpPr>
        <p:sp>
          <p:nvSpPr>
            <p:cNvPr id="47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8" name="Text Box 10"/>
            <p:cNvSpPr txBox="1">
              <a:spLocks noChangeArrowheads="1"/>
            </p:cNvSpPr>
            <p:nvPr/>
          </p:nvSpPr>
          <p:spPr bwMode="auto">
            <a:xfrm>
              <a:off x="623990" y="3126269"/>
              <a:ext cx="35618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2411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 3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6823" y="3891422"/>
            <a:ext cx="3212610" cy="2412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07" name="Image 1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4869912" y="4858919"/>
            <a:ext cx="2600317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67706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Objective of the “eV” platform</a:t>
            </a:r>
          </a:p>
        </p:txBody>
      </p:sp>
      <p:sp>
        <p:nvSpPr>
          <p:cNvPr id="8201" name="Text Box 37"/>
          <p:cNvSpPr txBox="1">
            <a:spLocks noChangeArrowheads="1"/>
          </p:cNvSpPr>
          <p:nvPr/>
        </p:nvSpPr>
        <p:spPr bwMode="auto">
          <a:xfrm>
            <a:off x="114248" y="830052"/>
            <a:ext cx="8927637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fr-FR" sz="2000" dirty="0">
                <a:latin typeface="Arial" panose="020B0604020202020204" pitchFamily="34" charset="0"/>
              </a:rPr>
              <a:t>validation of new vehicle concepts (from subsystems to vehicles)</a:t>
            </a:r>
            <a:br>
              <a:rPr lang="en-US" altLang="fr-FR" sz="2000" dirty="0">
                <a:latin typeface="Arial" panose="020B0604020202020204" pitchFamily="34" charset="0"/>
              </a:rPr>
            </a:br>
            <a:r>
              <a:rPr lang="en-US" altLang="fr-FR" sz="2000" dirty="0">
                <a:latin typeface="Arial" panose="020B0604020202020204" pitchFamily="34" charset="0"/>
              </a:rPr>
              <a:t>		     for more efficient and less pollutant transportation systems</a:t>
            </a:r>
          </a:p>
        </p:txBody>
      </p:sp>
      <p:pic>
        <p:nvPicPr>
          <p:cNvPr id="170" name="Image 1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736" t="16275" r="23611" b="20918"/>
          <a:stretch>
            <a:fillRect/>
          </a:stretch>
        </p:blipFill>
        <p:spPr bwMode="auto">
          <a:xfrm>
            <a:off x="336048" y="2909954"/>
            <a:ext cx="1354579" cy="1103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" name="Text Box 37"/>
          <p:cNvSpPr txBox="1">
            <a:spLocks noChangeArrowheads="1"/>
          </p:cNvSpPr>
          <p:nvPr/>
        </p:nvSpPr>
        <p:spPr bwMode="auto">
          <a:xfrm>
            <a:off x="252312" y="1914616"/>
            <a:ext cx="1544012" cy="9233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Formalisms </a:t>
            </a:r>
          </a:p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of Control </a:t>
            </a:r>
          </a:p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team</a:t>
            </a:r>
          </a:p>
        </p:txBody>
      </p:sp>
      <p:sp>
        <p:nvSpPr>
          <p:cNvPr id="172" name="Text Box 37"/>
          <p:cNvSpPr txBox="1">
            <a:spLocks noChangeArrowheads="1"/>
          </p:cNvSpPr>
          <p:nvPr/>
        </p:nvSpPr>
        <p:spPr bwMode="auto">
          <a:xfrm>
            <a:off x="400736" y="4034836"/>
            <a:ext cx="1149674" cy="7386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fr-FR" sz="1400" dirty="0">
                <a:latin typeface="Arial" panose="020B0604020202020204" pitchFamily="34" charset="0"/>
              </a:rPr>
              <a:t>Generalized</a:t>
            </a:r>
          </a:p>
          <a:p>
            <a:r>
              <a:rPr lang="en-US" altLang="fr-FR" sz="1400" dirty="0" err="1">
                <a:latin typeface="Arial" panose="020B0604020202020204" pitchFamily="34" charset="0"/>
              </a:rPr>
              <a:t>Vectorial</a:t>
            </a:r>
            <a:endParaRPr lang="en-US" altLang="fr-FR" sz="1400" dirty="0">
              <a:latin typeface="Arial" panose="020B0604020202020204" pitchFamily="34" charset="0"/>
            </a:endParaRPr>
          </a:p>
          <a:p>
            <a:r>
              <a:rPr lang="en-US" altLang="fr-FR" sz="1400" dirty="0">
                <a:latin typeface="Arial" panose="020B0604020202020204" pitchFamily="34" charset="0"/>
              </a:rPr>
              <a:t>Formalism</a:t>
            </a:r>
          </a:p>
        </p:txBody>
      </p:sp>
      <p:sp>
        <p:nvSpPr>
          <p:cNvPr id="173" name="Text Box 37"/>
          <p:cNvSpPr txBox="1">
            <a:spLocks noChangeArrowheads="1"/>
          </p:cNvSpPr>
          <p:nvPr/>
        </p:nvSpPr>
        <p:spPr bwMode="auto">
          <a:xfrm>
            <a:off x="324322" y="5786680"/>
            <a:ext cx="1398140" cy="7386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fr-FR" sz="1400" dirty="0">
                <a:latin typeface="Arial" panose="020B0604020202020204" pitchFamily="34" charset="0"/>
              </a:rPr>
              <a:t>Energetic</a:t>
            </a:r>
          </a:p>
          <a:p>
            <a:r>
              <a:rPr lang="en-US" altLang="fr-FR" sz="1400" dirty="0">
                <a:latin typeface="Arial" panose="020B0604020202020204" pitchFamily="34" charset="0"/>
              </a:rPr>
              <a:t>Macroscopic</a:t>
            </a:r>
          </a:p>
          <a:p>
            <a:r>
              <a:rPr lang="en-US" altLang="fr-FR" sz="1400" dirty="0">
                <a:latin typeface="Arial" panose="020B0604020202020204" pitchFamily="34" charset="0"/>
              </a:rPr>
              <a:t>Representation</a:t>
            </a:r>
          </a:p>
        </p:txBody>
      </p:sp>
      <p:sp>
        <p:nvSpPr>
          <p:cNvPr id="5" name="Rectangle à coins arrondis 4"/>
          <p:cNvSpPr/>
          <p:nvPr/>
        </p:nvSpPr>
        <p:spPr bwMode="gray">
          <a:xfrm>
            <a:off x="237452" y="1789076"/>
            <a:ext cx="1493479" cy="4793286"/>
          </a:xfrm>
          <a:prstGeom prst="roundRect">
            <a:avLst/>
          </a:prstGeom>
          <a:noFill/>
          <a:ln w="127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6" name="Flèche droite 5"/>
          <p:cNvSpPr/>
          <p:nvPr/>
        </p:nvSpPr>
        <p:spPr bwMode="gray">
          <a:xfrm>
            <a:off x="1734500" y="1861680"/>
            <a:ext cx="317032" cy="635527"/>
          </a:xfrm>
          <a:prstGeom prst="rightArrow">
            <a:avLst/>
          </a:prstGeom>
          <a:noFill/>
          <a:ln w="127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74" name="Rectangle à coins arrondis 173"/>
          <p:cNvSpPr/>
          <p:nvPr/>
        </p:nvSpPr>
        <p:spPr bwMode="gray">
          <a:xfrm>
            <a:off x="2085082" y="1772816"/>
            <a:ext cx="6808192" cy="859416"/>
          </a:xfrm>
          <a:prstGeom prst="roundRect">
            <a:avLst/>
          </a:prstGeom>
          <a:noFill/>
          <a:ln w="127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75" name="Text Box 37"/>
          <p:cNvSpPr txBox="1">
            <a:spLocks noChangeArrowheads="1"/>
          </p:cNvSpPr>
          <p:nvPr/>
        </p:nvSpPr>
        <p:spPr bwMode="auto">
          <a:xfrm>
            <a:off x="2124520" y="1806575"/>
            <a:ext cx="3639138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fr-FR" b="1" dirty="0">
                <a:latin typeface="Arial" panose="020B0604020202020204" pitchFamily="34" charset="0"/>
              </a:rPr>
              <a:t>New concepts </a:t>
            </a:r>
            <a:r>
              <a:rPr lang="en-US" altLang="fr-FR" sz="1600" dirty="0">
                <a:latin typeface="Arial" panose="020B0604020202020204" pitchFamily="34" charset="0"/>
              </a:rPr>
              <a:t>(e.g. hybrid storage)</a:t>
            </a:r>
          </a:p>
        </p:txBody>
      </p:sp>
      <p:sp>
        <p:nvSpPr>
          <p:cNvPr id="178" name="Rectangle à coins arrondis 177"/>
          <p:cNvSpPr/>
          <p:nvPr/>
        </p:nvSpPr>
        <p:spPr bwMode="gray">
          <a:xfrm>
            <a:off x="2060512" y="2981640"/>
            <a:ext cx="6832762" cy="3562062"/>
          </a:xfrm>
          <a:prstGeom prst="roundRect">
            <a:avLst/>
          </a:prstGeom>
          <a:noFill/>
          <a:ln w="127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79" name="Text Box 37"/>
          <p:cNvSpPr txBox="1">
            <a:spLocks noChangeArrowheads="1"/>
          </p:cNvSpPr>
          <p:nvPr/>
        </p:nvSpPr>
        <p:spPr bwMode="auto">
          <a:xfrm>
            <a:off x="2513489" y="2965923"/>
            <a:ext cx="2818399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sz="2000" b="1" dirty="0">
                <a:latin typeface="Arial" panose="020B0604020202020204" pitchFamily="34" charset="0"/>
              </a:rPr>
              <a:t>Example of validation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6936682" y="3245390"/>
            <a:ext cx="14552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Real-time </a:t>
            </a:r>
          </a:p>
          <a:p>
            <a:pPr algn="ctr"/>
            <a:r>
              <a:rPr lang="en-GB" dirty="0"/>
              <a:t>simulation</a:t>
            </a:r>
          </a:p>
          <a:p>
            <a:pPr algn="ctr"/>
            <a:r>
              <a:rPr lang="en-GB" dirty="0"/>
              <a:t>of the vehicle</a:t>
            </a:r>
          </a:p>
        </p:txBody>
      </p:sp>
      <p:sp>
        <p:nvSpPr>
          <p:cNvPr id="189" name="ZoneTexte 188"/>
          <p:cNvSpPr txBox="1"/>
          <p:nvPr/>
        </p:nvSpPr>
        <p:spPr>
          <a:xfrm>
            <a:off x="2726789" y="3515360"/>
            <a:ext cx="2292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Subsystems under test</a:t>
            </a:r>
          </a:p>
        </p:txBody>
      </p:sp>
      <p:pic>
        <p:nvPicPr>
          <p:cNvPr id="190" name="Picture 11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4372" y="1859695"/>
            <a:ext cx="1338504" cy="691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3" name="Flèche droite 192"/>
          <p:cNvSpPr/>
          <p:nvPr/>
        </p:nvSpPr>
        <p:spPr bwMode="gray">
          <a:xfrm rot="5400000">
            <a:off x="4082141" y="2489822"/>
            <a:ext cx="348753" cy="635527"/>
          </a:xfrm>
          <a:prstGeom prst="rightArrow">
            <a:avLst/>
          </a:prstGeom>
          <a:noFill/>
          <a:ln w="127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95" name="Text Box 37"/>
          <p:cNvSpPr txBox="1">
            <a:spLocks noChangeArrowheads="1"/>
          </p:cNvSpPr>
          <p:nvPr/>
        </p:nvSpPr>
        <p:spPr bwMode="auto">
          <a:xfrm>
            <a:off x="2124522" y="2176805"/>
            <a:ext cx="3316934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fr-FR" b="1" dirty="0">
                <a:latin typeface="Arial" panose="020B0604020202020204" pitchFamily="34" charset="0"/>
              </a:rPr>
              <a:t>New control </a:t>
            </a:r>
            <a:r>
              <a:rPr lang="en-US" altLang="fr-FR" sz="1600" dirty="0">
                <a:latin typeface="Arial" panose="020B0604020202020204" pitchFamily="34" charset="0"/>
              </a:rPr>
              <a:t>(e.g. optimal EMS)</a:t>
            </a:r>
          </a:p>
        </p:txBody>
      </p:sp>
      <p:sp>
        <p:nvSpPr>
          <p:cNvPr id="196" name="Text Box 37"/>
          <p:cNvSpPr txBox="1">
            <a:spLocks noChangeArrowheads="1"/>
          </p:cNvSpPr>
          <p:nvPr/>
        </p:nvSpPr>
        <p:spPr bwMode="auto">
          <a:xfrm>
            <a:off x="7156950" y="1886852"/>
            <a:ext cx="1685077" cy="61555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New methods</a:t>
            </a:r>
            <a:endParaRPr lang="en-US" altLang="fr-FR" dirty="0">
              <a:latin typeface="Arial" panose="020B0604020202020204" pitchFamily="34" charset="0"/>
            </a:endParaRPr>
          </a:p>
          <a:p>
            <a:pPr algn="ctr"/>
            <a:r>
              <a:rPr lang="en-US" altLang="fr-FR" sz="1600" dirty="0">
                <a:latin typeface="Arial" panose="020B0604020202020204" pitchFamily="34" charset="0"/>
              </a:rPr>
              <a:t>(e.g. HIL testing)</a:t>
            </a:r>
          </a:p>
        </p:txBody>
      </p:sp>
      <p:sp>
        <p:nvSpPr>
          <p:cNvPr id="197" name="ZoneTexte 196"/>
          <p:cNvSpPr txBox="1"/>
          <p:nvPr/>
        </p:nvSpPr>
        <p:spPr>
          <a:xfrm>
            <a:off x="5598268" y="3167185"/>
            <a:ext cx="11379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Emulation</a:t>
            </a:r>
          </a:p>
          <a:p>
            <a:pPr algn="ctr"/>
            <a:r>
              <a:rPr lang="en-GB" dirty="0"/>
              <a:t>Interface</a:t>
            </a:r>
          </a:p>
        </p:txBody>
      </p:sp>
      <p:pic>
        <p:nvPicPr>
          <p:cNvPr id="198" name="Picture 1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5836" y="4190315"/>
            <a:ext cx="2020283" cy="2061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0" name="Flèche droite 199"/>
          <p:cNvSpPr/>
          <p:nvPr/>
        </p:nvSpPr>
        <p:spPr bwMode="gray">
          <a:xfrm>
            <a:off x="1734500" y="4434667"/>
            <a:ext cx="317032" cy="635527"/>
          </a:xfrm>
          <a:prstGeom prst="rightArrow">
            <a:avLst/>
          </a:prstGeom>
          <a:noFill/>
          <a:ln w="127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01" name="Flèche droite 200"/>
          <p:cNvSpPr/>
          <p:nvPr/>
        </p:nvSpPr>
        <p:spPr bwMode="gray">
          <a:xfrm rot="16200000" flipV="1">
            <a:off x="6888964" y="2493525"/>
            <a:ext cx="348753" cy="635527"/>
          </a:xfrm>
          <a:prstGeom prst="rightArrow">
            <a:avLst/>
          </a:prstGeom>
          <a:noFill/>
          <a:ln w="127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5479433" y="4644752"/>
            <a:ext cx="533257" cy="152400"/>
            <a:chOff x="5180742" y="4644752"/>
            <a:chExt cx="831948" cy="152400"/>
          </a:xfrm>
        </p:grpSpPr>
        <p:cxnSp>
          <p:nvCxnSpPr>
            <p:cNvPr id="184" name="Connecteur droit 183"/>
            <p:cNvCxnSpPr/>
            <p:nvPr/>
          </p:nvCxnSpPr>
          <p:spPr>
            <a:xfrm>
              <a:off x="5180742" y="4644752"/>
              <a:ext cx="791826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Connecteur droit 201"/>
            <p:cNvCxnSpPr/>
            <p:nvPr/>
          </p:nvCxnSpPr>
          <p:spPr>
            <a:xfrm flipH="1">
              <a:off x="5220864" y="4797152"/>
              <a:ext cx="791826" cy="0"/>
            </a:xfrm>
            <a:prstGeom prst="line">
              <a:avLst/>
            </a:prstGeom>
            <a:ln w="25400">
              <a:solidFill>
                <a:srgbClr val="FF0000"/>
              </a:solidFill>
              <a:head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3" name="Connecteur droit 202"/>
          <p:cNvCxnSpPr/>
          <p:nvPr/>
        </p:nvCxnSpPr>
        <p:spPr>
          <a:xfrm>
            <a:off x="6301246" y="4797152"/>
            <a:ext cx="274590" cy="0"/>
          </a:xfrm>
          <a:prstGeom prst="line">
            <a:avLst/>
          </a:prstGeom>
          <a:ln w="12700">
            <a:solidFill>
              <a:schemeClr val="tx1"/>
            </a:solidFill>
            <a:head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Connecteur droit 203"/>
          <p:cNvCxnSpPr/>
          <p:nvPr/>
        </p:nvCxnSpPr>
        <p:spPr>
          <a:xfrm flipH="1">
            <a:off x="6301246" y="4645743"/>
            <a:ext cx="287770" cy="0"/>
          </a:xfrm>
          <a:prstGeom prst="line">
            <a:avLst/>
          </a:prstGeom>
          <a:ln w="12700">
            <a:solidFill>
              <a:schemeClr val="tx1"/>
            </a:solidFill>
            <a:head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73" y="4927882"/>
            <a:ext cx="1423139" cy="832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223299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 bwMode="gray">
          <a:xfrm>
            <a:off x="107950" y="820213"/>
            <a:ext cx="4248820" cy="2741347"/>
          </a:xfrm>
          <a:prstGeom prst="roundRect">
            <a:avLst/>
          </a:prstGeom>
          <a:solidFill>
            <a:srgbClr val="A216A2"/>
          </a:solidFill>
          <a:ln w="25400" algn="ctr">
            <a:noFill/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0" name="Rectangle à coins arrondis 29"/>
          <p:cNvSpPr/>
          <p:nvPr/>
        </p:nvSpPr>
        <p:spPr bwMode="gray">
          <a:xfrm>
            <a:off x="4716810" y="1194208"/>
            <a:ext cx="3630733" cy="2397332"/>
          </a:xfrm>
          <a:prstGeom prst="roundRect">
            <a:avLst/>
          </a:prstGeom>
          <a:solidFill>
            <a:srgbClr val="00B0F0"/>
          </a:solidFill>
          <a:ln w="25400" algn="ctr">
            <a:noFill/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" name="Rectangle à coins arrondis 30"/>
          <p:cNvSpPr/>
          <p:nvPr/>
        </p:nvSpPr>
        <p:spPr bwMode="gray">
          <a:xfrm>
            <a:off x="540346" y="3887345"/>
            <a:ext cx="3827458" cy="2309317"/>
          </a:xfrm>
          <a:prstGeom prst="roundRect">
            <a:avLst/>
          </a:prstGeom>
          <a:solidFill>
            <a:srgbClr val="00B050"/>
          </a:solidFill>
          <a:ln w="25400" algn="ctr">
            <a:noFill/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2" name="Rectangle à coins arrondis 31"/>
          <p:cNvSpPr/>
          <p:nvPr/>
        </p:nvSpPr>
        <p:spPr bwMode="gray">
          <a:xfrm>
            <a:off x="4716810" y="3861047"/>
            <a:ext cx="4244865" cy="2751301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194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67706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Involvement in key projects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43020" y="856186"/>
            <a:ext cx="2193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Local: </a:t>
            </a:r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CUMIN</a:t>
            </a:r>
          </a:p>
        </p:txBody>
      </p:sp>
      <p:sp>
        <p:nvSpPr>
          <p:cNvPr id="47" name="ZoneTexte 46"/>
          <p:cNvSpPr txBox="1"/>
          <p:nvPr/>
        </p:nvSpPr>
        <p:spPr>
          <a:xfrm>
            <a:off x="5148858" y="1187460"/>
            <a:ext cx="3066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Regional: CE2I / ELSAT</a:t>
            </a:r>
          </a:p>
        </p:txBody>
      </p:sp>
      <p:sp>
        <p:nvSpPr>
          <p:cNvPr id="48" name="ZoneTexte 47"/>
          <p:cNvSpPr txBox="1"/>
          <p:nvPr/>
        </p:nvSpPr>
        <p:spPr>
          <a:xfrm>
            <a:off x="5868938" y="6165304"/>
            <a:ext cx="28865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National: </a:t>
            </a:r>
            <a:r>
              <a:rPr lang="en-GB" sz="2400" dirty="0">
                <a:solidFill>
                  <a:schemeClr val="bg1"/>
                </a:solidFill>
                <a:latin typeface="Arial Black" panose="020B0A04020102020204" pitchFamily="34" charset="0"/>
              </a:rPr>
              <a:t>MEGEVH</a:t>
            </a:r>
          </a:p>
        </p:txBody>
      </p:sp>
      <p:sp>
        <p:nvSpPr>
          <p:cNvPr id="52" name="ZoneTexte 51"/>
          <p:cNvSpPr txBox="1"/>
          <p:nvPr/>
        </p:nvSpPr>
        <p:spPr>
          <a:xfrm>
            <a:off x="627184" y="5795972"/>
            <a:ext cx="37276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International: H2020 PANDA</a:t>
            </a:r>
          </a:p>
        </p:txBody>
      </p:sp>
      <p:pic>
        <p:nvPicPr>
          <p:cNvPr id="55" name="Image 25" descr="http://ce2i.pole-medee.com/wp-content/themes/clubdesistc/images/logo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2813" y="2050454"/>
            <a:ext cx="1053310" cy="567716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graphicFrame>
        <p:nvGraphicFramePr>
          <p:cNvPr id="56" name="Objet 4"/>
          <p:cNvGraphicFramePr>
            <a:graphicFrameLocks noChangeAspect="1"/>
          </p:cNvGraphicFramePr>
          <p:nvPr/>
        </p:nvGraphicFramePr>
        <p:xfrm>
          <a:off x="7217846" y="3981150"/>
          <a:ext cx="1315388" cy="435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9" name="Picture" r:id="rId5" imgW="1323511" imgH="418665" progId="Word.Picture.8">
                  <p:embed/>
                </p:oleObj>
              </mc:Choice>
              <mc:Fallback>
                <p:oleObj name="Picture" r:id="rId5" imgW="1323511" imgH="418665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17846" y="3981150"/>
                        <a:ext cx="1315388" cy="4356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ZoneTexte 56"/>
          <p:cNvSpPr txBox="1"/>
          <p:nvPr/>
        </p:nvSpPr>
        <p:spPr>
          <a:xfrm>
            <a:off x="4932834" y="2666892"/>
            <a:ext cx="17363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Arial" panose="020B0604020202020204" pitchFamily="34" charset="0"/>
              </a:rPr>
              <a:t>Testing new </a:t>
            </a:r>
          </a:p>
          <a:p>
            <a:r>
              <a:rPr lang="en-GB" b="1" i="1" dirty="0">
                <a:latin typeface="Arial" panose="020B0604020202020204" pitchFamily="34" charset="0"/>
              </a:rPr>
              <a:t>    concepts of</a:t>
            </a:r>
          </a:p>
          <a:p>
            <a:r>
              <a:rPr lang="en-GB" b="1" i="1" dirty="0">
                <a:latin typeface="Arial" panose="020B0604020202020204" pitchFamily="34" charset="0"/>
              </a:rPr>
              <a:t>      e-drives</a:t>
            </a:r>
          </a:p>
        </p:txBody>
      </p:sp>
      <p:sp>
        <p:nvSpPr>
          <p:cNvPr id="58" name="ZoneTexte 57"/>
          <p:cNvSpPr txBox="1"/>
          <p:nvPr/>
        </p:nvSpPr>
        <p:spPr>
          <a:xfrm>
            <a:off x="2262613" y="3845071"/>
            <a:ext cx="18133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b="1" i="1" dirty="0">
                <a:latin typeface="Arial" panose="020B0604020202020204" pitchFamily="34" charset="0"/>
              </a:rPr>
              <a:t>(cloud) HIL     </a:t>
            </a:r>
          </a:p>
          <a:p>
            <a:pPr algn="r"/>
            <a:r>
              <a:rPr lang="en-GB" b="1" i="1" dirty="0">
                <a:latin typeface="Arial" panose="020B0604020202020204" pitchFamily="34" charset="0"/>
              </a:rPr>
              <a:t>testing of   </a:t>
            </a:r>
          </a:p>
          <a:p>
            <a:pPr algn="r"/>
            <a:r>
              <a:rPr lang="en-GB" b="1" i="1" dirty="0">
                <a:latin typeface="Arial" panose="020B0604020202020204" pitchFamily="34" charset="0"/>
              </a:rPr>
              <a:t>EV / HEV / FCV</a:t>
            </a:r>
          </a:p>
        </p:txBody>
      </p:sp>
      <p:sp>
        <p:nvSpPr>
          <p:cNvPr id="59" name="ZoneTexte 58"/>
          <p:cNvSpPr txBox="1"/>
          <p:nvPr/>
        </p:nvSpPr>
        <p:spPr>
          <a:xfrm>
            <a:off x="2412554" y="2302032"/>
            <a:ext cx="19329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</a:rPr>
              <a:t>Vehicle usages </a:t>
            </a:r>
          </a:p>
          <a:p>
            <a:pPr algn="ctr"/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</a:rPr>
              <a:t>for Living Lab</a:t>
            </a:r>
          </a:p>
          <a:p>
            <a:pPr algn="ctr"/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</a:rPr>
              <a:t>Campus</a:t>
            </a:r>
          </a:p>
        </p:txBody>
      </p:sp>
      <p:sp>
        <p:nvSpPr>
          <p:cNvPr id="60" name="ZoneTexte 59"/>
          <p:cNvSpPr txBox="1"/>
          <p:nvPr/>
        </p:nvSpPr>
        <p:spPr>
          <a:xfrm>
            <a:off x="4929986" y="3829390"/>
            <a:ext cx="2762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</a:rPr>
              <a:t>      Validation</a:t>
            </a:r>
          </a:p>
          <a:p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</a:rPr>
              <a:t>   of new energy</a:t>
            </a:r>
          </a:p>
          <a:p>
            <a:r>
              <a:rPr lang="en-GB" b="1" i="1" dirty="0">
                <a:solidFill>
                  <a:schemeClr val="bg1"/>
                </a:solidFill>
                <a:latin typeface="Arial" panose="020B0604020202020204" pitchFamily="34" charset="0"/>
              </a:rPr>
              <a:t>management strategies</a:t>
            </a:r>
          </a:p>
        </p:txBody>
      </p:sp>
      <p:pic>
        <p:nvPicPr>
          <p:cNvPr id="61" name="Picture 19" descr="http://elastic.studioh2o.nl/image.php/userdata/image/ec_1.gif?width=150&amp;height=150&amp;image=/userdata/image/ec_1.gif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8927" y="4076513"/>
            <a:ext cx="609342" cy="41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e 12"/>
          <p:cNvGrpSpPr/>
          <p:nvPr/>
        </p:nvGrpSpPr>
        <p:grpSpPr>
          <a:xfrm>
            <a:off x="693532" y="4013942"/>
            <a:ext cx="893649" cy="547867"/>
            <a:chOff x="713888" y="3585264"/>
            <a:chExt cx="1302248" cy="798366"/>
          </a:xfrm>
        </p:grpSpPr>
        <p:sp>
          <p:nvSpPr>
            <p:cNvPr id="12" name="Rectangle 11"/>
            <p:cNvSpPr/>
            <p:nvPr/>
          </p:nvSpPr>
          <p:spPr bwMode="gray">
            <a:xfrm>
              <a:off x="713888" y="3585264"/>
              <a:ext cx="1302248" cy="798366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lIns="99710" tIns="66473" rIns="66473" bIns="66473" rtlCol="0" anchor="ctr"/>
            <a:lstStyle/>
            <a:p>
              <a:pPr algn="ctr" eaLnBrk="1" hangingPunct="1">
                <a:lnSpc>
                  <a:spcPct val="150000"/>
                </a:lnSpc>
                <a:spcBef>
                  <a:spcPts val="0"/>
                </a:spcBef>
              </a:pPr>
              <a:endParaRPr lang="en-GB" sz="1292" kern="0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pic>
          <p:nvPicPr>
            <p:cNvPr id="54" name="Picture 7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8260" y="3666579"/>
              <a:ext cx="1081087" cy="6000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2" name="Picture 6" descr="UL-PRINT-2014-red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1853" y="900860"/>
            <a:ext cx="941187" cy="404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5" descr="L2EP Logo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7057" y="1446410"/>
            <a:ext cx="975983" cy="260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16" descr="Résultat de recherche d'images pour &quot;logo TVES lille&quot;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3797" y="1796366"/>
            <a:ext cx="591055" cy="305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5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1268" y="1787224"/>
            <a:ext cx="860861" cy="30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59" descr="poly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2730" y="2025364"/>
            <a:ext cx="1078107" cy="1451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9" descr="http://megevh.univ-lille1.fr/uploads/autoriser/images/Plateformes/Plateforme%20eV/florianEVplatform/map_MEGEVH3.png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7931" y="4797151"/>
            <a:ext cx="1190212" cy="1308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" name="Group 25"/>
          <p:cNvGrpSpPr>
            <a:grpSpLocks/>
          </p:cNvGrpSpPr>
          <p:nvPr/>
        </p:nvGrpSpPr>
        <p:grpSpPr bwMode="auto">
          <a:xfrm>
            <a:off x="4883777" y="1567159"/>
            <a:ext cx="3247389" cy="391701"/>
            <a:chOff x="398" y="2574"/>
            <a:chExt cx="3370" cy="457"/>
          </a:xfrm>
        </p:grpSpPr>
        <p:pic>
          <p:nvPicPr>
            <p:cNvPr id="83" name="Picture 9" descr="Afficher l'image d'origine"/>
            <p:cNvPicPr>
              <a:picLocks noChangeAspect="1" noChangeArrowheads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" y="2574"/>
              <a:ext cx="590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23" descr="Afficher l'image d'origine"/>
            <p:cNvPicPr>
              <a:picLocks noChangeAspect="1" noChangeArrowheads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0" y="2630"/>
              <a:ext cx="681" cy="4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24" descr="Logo Région HDF - partenaire"/>
            <p:cNvPicPr>
              <a:picLocks noChangeAspect="1" noChangeArrowheads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6" y="2618"/>
              <a:ext cx="118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6" name="Image 14" descr="C:\Users\Amandine\Desktop\L'EUROPE S'ENGAGE AVEC LE FEDER.jpg"/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48437" y="1582571"/>
            <a:ext cx="619113" cy="298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5" descr="P2-m9-01"/>
          <p:cNvPicPr>
            <a:picLocks noChangeAspect="1" noChangeArrowheads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962" y="1926525"/>
            <a:ext cx="2168899" cy="144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9877" y="4797726"/>
            <a:ext cx="1962278" cy="1308186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8645" y="4797151"/>
            <a:ext cx="872507" cy="998822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88" y="4797151"/>
            <a:ext cx="2146298" cy="967463"/>
          </a:xfrm>
          <a:prstGeom prst="rect">
            <a:avLst/>
          </a:prstGeom>
        </p:spPr>
      </p:pic>
      <p:sp>
        <p:nvSpPr>
          <p:cNvPr id="42" name="ZoneTexte 41"/>
          <p:cNvSpPr txBox="1"/>
          <p:nvPr/>
        </p:nvSpPr>
        <p:spPr>
          <a:xfrm>
            <a:off x="95415" y="1219463"/>
            <a:ext cx="2608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</a:rPr>
              <a:t>(carbon neutral campus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</a:rPr>
              <a:t>via e-mobility)</a:t>
            </a:r>
          </a:p>
        </p:txBody>
      </p:sp>
      <p:grpSp>
        <p:nvGrpSpPr>
          <p:cNvPr id="51" name="Groupe 50"/>
          <p:cNvGrpSpPr/>
          <p:nvPr/>
        </p:nvGrpSpPr>
        <p:grpSpPr>
          <a:xfrm>
            <a:off x="3706813" y="2866760"/>
            <a:ext cx="1656000" cy="1657350"/>
            <a:chOff x="3706813" y="2866760"/>
            <a:chExt cx="1656000" cy="1657350"/>
          </a:xfrm>
        </p:grpSpPr>
        <p:sp>
          <p:nvSpPr>
            <p:cNvPr id="53" name="Oval 43"/>
            <p:cNvSpPr>
              <a:spLocks noChangeArrowheads="1"/>
            </p:cNvSpPr>
            <p:nvPr/>
          </p:nvSpPr>
          <p:spPr bwMode="auto">
            <a:xfrm>
              <a:off x="3706813" y="2866760"/>
              <a:ext cx="1656000" cy="1657350"/>
            </a:xfrm>
            <a:prstGeom prst="ellipse">
              <a:avLst/>
            </a:prstGeom>
            <a:solidFill>
              <a:srgbClr val="F57B17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altLang="fr-FR">
                <a:solidFill>
                  <a:schemeClr val="bg1"/>
                </a:solidFill>
              </a:endParaRPr>
            </a:p>
          </p:txBody>
        </p:sp>
        <p:sp>
          <p:nvSpPr>
            <p:cNvPr id="67" name="Text Box 44"/>
            <p:cNvSpPr txBox="1">
              <a:spLocks noChangeArrowheads="1"/>
            </p:cNvSpPr>
            <p:nvPr/>
          </p:nvSpPr>
          <p:spPr bwMode="auto">
            <a:xfrm>
              <a:off x="3793352" y="3720566"/>
              <a:ext cx="143340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fr-FR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Platform</a:t>
              </a:r>
            </a:p>
          </p:txBody>
        </p:sp>
        <p:grpSp>
          <p:nvGrpSpPr>
            <p:cNvPr id="68" name="Groupe 67"/>
            <p:cNvGrpSpPr/>
            <p:nvPr/>
          </p:nvGrpSpPr>
          <p:grpSpPr>
            <a:xfrm>
              <a:off x="4237636" y="3123380"/>
              <a:ext cx="598308" cy="516706"/>
              <a:chOff x="1198522" y="2912690"/>
              <a:chExt cx="598308" cy="516706"/>
            </a:xfrm>
            <a:solidFill>
              <a:schemeClr val="bg1"/>
            </a:solidFill>
          </p:grpSpPr>
          <p:pic>
            <p:nvPicPr>
              <p:cNvPr id="69" name="Picture 4" descr="eV_logo_bis"/>
              <p:cNvPicPr>
                <a:picLocks noChangeAspect="1" noChangeArrowheads="1"/>
              </p:cNvPicPr>
              <p:nvPr/>
            </p:nvPicPr>
            <p:blipFill rotWithShape="1"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13113"/>
              <a:stretch/>
            </p:blipFill>
            <p:spPr bwMode="auto">
              <a:xfrm>
                <a:off x="1198522" y="2912690"/>
                <a:ext cx="598308" cy="51670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1" name="Rectangle 70"/>
              <p:cNvSpPr/>
              <p:nvPr/>
            </p:nvSpPr>
            <p:spPr bwMode="gray">
              <a:xfrm>
                <a:off x="1677740" y="3212976"/>
                <a:ext cx="119090" cy="216420"/>
              </a:xfrm>
              <a:prstGeom prst="rect">
                <a:avLst/>
              </a:prstGeom>
              <a:grpFill/>
              <a:ln w="25400" algn="ctr">
                <a:noFill/>
                <a:miter lim="800000"/>
                <a:headEnd/>
                <a:tailEnd/>
              </a:ln>
            </p:spPr>
            <p:txBody>
              <a:bodyPr lIns="99710" tIns="66473" rIns="66473" bIns="66473" rtlCol="0" anchor="ctr"/>
              <a:lstStyle/>
              <a:p>
                <a:pPr algn="ctr" eaLnBrk="1" hangingPunct="1">
                  <a:lnSpc>
                    <a:spcPct val="150000"/>
                  </a:lnSpc>
                  <a:spcBef>
                    <a:spcPts val="0"/>
                  </a:spcBef>
                </a:pPr>
                <a:endParaRPr lang="en-GB" sz="1292" kern="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17465927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à coins arrondis 48"/>
          <p:cNvSpPr/>
          <p:nvPr/>
        </p:nvSpPr>
        <p:spPr bwMode="gray">
          <a:xfrm>
            <a:off x="468338" y="3872504"/>
            <a:ext cx="3888432" cy="2508824"/>
          </a:xfrm>
          <a:prstGeom prst="roundRect">
            <a:avLst/>
          </a:prstGeom>
          <a:noFill/>
          <a:ln w="254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graphicFrame>
        <p:nvGraphicFramePr>
          <p:cNvPr id="71" name="Objet 12"/>
          <p:cNvGraphicFramePr>
            <a:graphicFrameLocks noChangeAspect="1"/>
          </p:cNvGraphicFramePr>
          <p:nvPr/>
        </p:nvGraphicFramePr>
        <p:xfrm>
          <a:off x="2786798" y="3950266"/>
          <a:ext cx="939800" cy="27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31" name="Picture" r:id="rId4" imgW="1513870" imgH="428745" progId="Word.Picture.8">
                  <p:embed/>
                </p:oleObj>
              </mc:Choice>
              <mc:Fallback>
                <p:oleObj name="Picture" r:id="rId4" imgW="1513870" imgH="428745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798" y="3950266"/>
                        <a:ext cx="939800" cy="27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Rectangle à coins arrondis 43"/>
          <p:cNvSpPr/>
          <p:nvPr/>
        </p:nvSpPr>
        <p:spPr bwMode="gray">
          <a:xfrm>
            <a:off x="4716810" y="3872504"/>
            <a:ext cx="3888432" cy="2508824"/>
          </a:xfrm>
          <a:prstGeom prst="roundRect">
            <a:avLst/>
          </a:prstGeom>
          <a:noFill/>
          <a:ln w="254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5" name="ZoneTexte 44"/>
          <p:cNvSpPr txBox="1"/>
          <p:nvPr/>
        </p:nvSpPr>
        <p:spPr>
          <a:xfrm>
            <a:off x="6572388" y="3872504"/>
            <a:ext cx="1907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International Labs</a:t>
            </a:r>
          </a:p>
        </p:txBody>
      </p:sp>
      <p:sp>
        <p:nvSpPr>
          <p:cNvPr id="42" name="Rectangle à coins arrondis 41"/>
          <p:cNvSpPr/>
          <p:nvPr/>
        </p:nvSpPr>
        <p:spPr bwMode="gray">
          <a:xfrm>
            <a:off x="4716810" y="1082716"/>
            <a:ext cx="3888432" cy="2508824"/>
          </a:xfrm>
          <a:prstGeom prst="roundRect">
            <a:avLst/>
          </a:prstGeom>
          <a:noFill/>
          <a:ln w="254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0" name="Rectangle à coins arrondis 39"/>
          <p:cNvSpPr/>
          <p:nvPr/>
        </p:nvSpPr>
        <p:spPr bwMode="gray">
          <a:xfrm>
            <a:off x="468338" y="1077867"/>
            <a:ext cx="3888432" cy="2508824"/>
          </a:xfrm>
          <a:prstGeom prst="roundRect">
            <a:avLst/>
          </a:prstGeom>
          <a:noFill/>
          <a:ln w="25400" algn="ctr">
            <a:solidFill>
              <a:srgbClr val="A216A2"/>
            </a:solidFill>
            <a:miter lim="800000"/>
            <a:headEnd/>
            <a:tailEnd/>
          </a:ln>
        </p:spPr>
        <p:txBody>
          <a:bodyPr lIns="99710" tIns="66473" rIns="66473" bIns="66473" rtlCol="0" anchor="ctr"/>
          <a:lstStyle/>
          <a:p>
            <a:pPr algn="ctr" eaLnBrk="1" hangingPunct="1">
              <a:lnSpc>
                <a:spcPct val="150000"/>
              </a:lnSpc>
              <a:spcBef>
                <a:spcPts val="0"/>
              </a:spcBef>
            </a:pPr>
            <a:endParaRPr lang="en-GB" sz="1292" kern="0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194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67706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Collaborations &amp; education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12354" y="1137436"/>
            <a:ext cx="2492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University: CUMIN</a:t>
            </a:r>
          </a:p>
        </p:txBody>
      </p:sp>
      <p:sp>
        <p:nvSpPr>
          <p:cNvPr id="47" name="ZoneTexte 46"/>
          <p:cNvSpPr txBox="1"/>
          <p:nvPr/>
        </p:nvSpPr>
        <p:spPr>
          <a:xfrm>
            <a:off x="5652914" y="1052736"/>
            <a:ext cx="283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Region: C2EI / ELSAT</a:t>
            </a:r>
          </a:p>
        </p:txBody>
      </p:sp>
      <p:pic>
        <p:nvPicPr>
          <p:cNvPr id="64" name="Picture 16" descr="Résultat de recherche d'images pour &quot;logo TVES lille&quot;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2079" y="1504681"/>
            <a:ext cx="725264" cy="374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5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7657" y="1495806"/>
            <a:ext cx="1069845" cy="381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41379" y="1091061"/>
            <a:ext cx="976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Industry</a:t>
            </a:r>
          </a:p>
        </p:txBody>
      </p:sp>
      <p:sp>
        <p:nvSpPr>
          <p:cNvPr id="43" name="ZoneTexte 42"/>
          <p:cNvSpPr txBox="1"/>
          <p:nvPr/>
        </p:nvSpPr>
        <p:spPr>
          <a:xfrm>
            <a:off x="6991373" y="1092489"/>
            <a:ext cx="1479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National Labs</a:t>
            </a:r>
          </a:p>
        </p:txBody>
      </p:sp>
      <p:sp>
        <p:nvSpPr>
          <p:cNvPr id="51" name="ZoneTexte 50"/>
          <p:cNvSpPr txBox="1"/>
          <p:nvPr/>
        </p:nvSpPr>
        <p:spPr>
          <a:xfrm>
            <a:off x="540346" y="3918779"/>
            <a:ext cx="3390223" cy="23391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Arial Black" panose="020B0A04020102020204" pitchFamily="34" charset="0"/>
              </a:rPr>
              <a:t>Education </a:t>
            </a:r>
          </a:p>
          <a:p>
            <a:r>
              <a:rPr lang="en-GB" sz="1600" dirty="0">
                <a:latin typeface="Arial" panose="020B0604020202020204" pitchFamily="34" charset="0"/>
              </a:rPr>
              <a:t>Master </a:t>
            </a:r>
            <a:r>
              <a:rPr lang="en-GB" sz="1600" dirty="0" err="1">
                <a:latin typeface="Arial" panose="020B0604020202020204" pitchFamily="34" charset="0"/>
              </a:rPr>
              <a:t>ULille</a:t>
            </a:r>
            <a:r>
              <a:rPr lang="en-GB" sz="1600" dirty="0">
                <a:latin typeface="Arial" panose="020B0604020202020204" pitchFamily="34" charset="0"/>
              </a:rPr>
              <a:t> / A&amp;M </a:t>
            </a:r>
            <a:r>
              <a:rPr lang="en-GB" sz="1600" dirty="0" err="1">
                <a:latin typeface="Arial" panose="020B0604020202020204" pitchFamily="34" charset="0"/>
              </a:rPr>
              <a:t>ParisTech</a:t>
            </a:r>
            <a:r>
              <a:rPr lang="en-GB" sz="1600" dirty="0">
                <a:latin typeface="Arial" panose="020B0604020202020204" pitchFamily="34" charset="0"/>
              </a:rPr>
              <a:t>, etc.</a:t>
            </a:r>
          </a:p>
          <a:p>
            <a:endParaRPr lang="en-GB" sz="1600" dirty="0">
              <a:latin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</a:rPr>
              <a:t>International </a:t>
            </a:r>
          </a:p>
          <a:p>
            <a:r>
              <a:rPr lang="en-GB" sz="1600" b="1" dirty="0">
                <a:latin typeface="Arial" panose="020B0604020202020204" pitchFamily="34" charset="0"/>
              </a:rPr>
              <a:t>summer </a:t>
            </a:r>
          </a:p>
          <a:p>
            <a:r>
              <a:rPr lang="en-GB" sz="1600" b="1" dirty="0">
                <a:latin typeface="Arial" panose="020B0604020202020204" pitchFamily="34" charset="0"/>
              </a:rPr>
              <a:t>schools</a:t>
            </a:r>
            <a:r>
              <a:rPr lang="en-GB" sz="1600" dirty="0">
                <a:latin typeface="Arial" panose="020B0604020202020204" pitchFamily="34" charset="0"/>
              </a:rPr>
              <a:t>: </a:t>
            </a:r>
          </a:p>
          <a:p>
            <a:r>
              <a:rPr lang="en-GB" sz="1600" dirty="0">
                <a:latin typeface="Arial" panose="020B0604020202020204" pitchFamily="34" charset="0"/>
              </a:rPr>
              <a:t>EMR </a:t>
            </a:r>
          </a:p>
          <a:p>
            <a:r>
              <a:rPr lang="en-GB" sz="1600" dirty="0">
                <a:latin typeface="Arial" panose="020B0604020202020204" pitchFamily="34" charset="0"/>
              </a:rPr>
              <a:t>ACES</a:t>
            </a:r>
          </a:p>
          <a:p>
            <a:r>
              <a:rPr lang="en-GB" sz="1600" dirty="0">
                <a:latin typeface="Arial" panose="020B0604020202020204" pitchFamily="34" charset="0"/>
              </a:rPr>
              <a:t>HIL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67" name="ZoneTexte 66"/>
          <p:cNvSpPr txBox="1"/>
          <p:nvPr/>
        </p:nvSpPr>
        <p:spPr>
          <a:xfrm>
            <a:off x="2194760" y="5877272"/>
            <a:ext cx="1762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>
                <a:latin typeface="Arial" panose="020B0604020202020204" pitchFamily="34" charset="0"/>
              </a:rPr>
              <a:t>Demo &amp; driving</a:t>
            </a:r>
          </a:p>
        </p:txBody>
      </p:sp>
      <p:pic>
        <p:nvPicPr>
          <p:cNvPr id="73" name="Picture 6" descr="UL-PRINT-2014-red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81328" y="3918779"/>
            <a:ext cx="720551" cy="3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81" descr="Résultat de recherche d'images pour &quot;logo laboratoires Ampère&quot;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3631" y="1433884"/>
            <a:ext cx="977426" cy="815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41" descr="logo-valeo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1914" y="2939085"/>
            <a:ext cx="1001209" cy="48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49" descr="l_petrol_8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8611" y="1239503"/>
            <a:ext cx="1428799" cy="22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32" descr="VUB logo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7747" y="4239235"/>
            <a:ext cx="1116013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Image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0470" y="2066033"/>
            <a:ext cx="1312925" cy="38664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25" descr="Logo%20Technische%20Universiteit%20Eindhoven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8251" y="4263257"/>
            <a:ext cx="846946" cy="44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20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7657" y="4856296"/>
            <a:ext cx="693442" cy="66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Image 2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3850" y="3966877"/>
            <a:ext cx="645569" cy="610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44" descr="Uds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3510" y="4823687"/>
            <a:ext cx="1742909" cy="448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43"/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95450" y="1535760"/>
            <a:ext cx="2133759" cy="34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9" name="Object 32"/>
          <p:cNvGraphicFramePr>
            <a:graphicFrameLocks noChangeAspect="1"/>
          </p:cNvGraphicFramePr>
          <p:nvPr/>
        </p:nvGraphicFramePr>
        <p:xfrm>
          <a:off x="632102" y="1553043"/>
          <a:ext cx="1025388" cy="406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32" name="Image Photo Editor" r:id="rId19" imgW="1848108" imgH="676369" progId="MSPhotoEd.3">
                  <p:embed/>
                </p:oleObj>
              </mc:Choice>
              <mc:Fallback>
                <p:oleObj name="Image Photo Editor" r:id="rId19" imgW="1848108" imgH="676369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102" y="1553043"/>
                        <a:ext cx="1025388" cy="4068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" name="Picture 40" descr="Thales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276" y="2866760"/>
            <a:ext cx="1384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43" descr="Sherpa"/>
          <p:cNvPicPr>
            <a:picLocks noChangeAspect="1" noChangeArrowheads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149" y="2128878"/>
            <a:ext cx="1011415" cy="31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22" descr="logo-sncf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87833" y="1934876"/>
            <a:ext cx="698037" cy="382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16"/>
          <p:cNvPicPr>
            <a:picLocks noChangeAspect="1" noChangeArrowheads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94390" y="2413934"/>
            <a:ext cx="576072" cy="432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23"/>
          <p:cNvPicPr>
            <a:picLocks noChangeAspect="1" noChangeArrowheads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9399" y="2368885"/>
            <a:ext cx="1229649" cy="37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94" descr="logo-femto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39113" y="2348707"/>
            <a:ext cx="1079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36" descr="Résultat de recherche d'images pour &quot;logo IRENAv&quot;"/>
          <p:cNvPicPr>
            <a:picLocks noChangeAspect="1" noChangeArrowheads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255" y="2715412"/>
            <a:ext cx="136842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7" name="Objet 4"/>
          <p:cNvGraphicFramePr>
            <a:graphicFrameLocks noChangeAspect="1"/>
          </p:cNvGraphicFramePr>
          <p:nvPr/>
        </p:nvGraphicFramePr>
        <p:xfrm>
          <a:off x="6989820" y="2964566"/>
          <a:ext cx="1315388" cy="435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33" name="Picture" r:id="rId28" imgW="1323511" imgH="418665" progId="Word.Picture.8">
                  <p:embed/>
                </p:oleObj>
              </mc:Choice>
              <mc:Fallback>
                <p:oleObj name="Picture" r:id="rId28" imgW="1323511" imgH="418665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89820" y="2964566"/>
                        <a:ext cx="1315388" cy="4356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3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716" y="4662547"/>
            <a:ext cx="2340546" cy="126262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791057" y="5577192"/>
            <a:ext cx="17123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 err="1">
                <a:solidFill>
                  <a:srgbClr val="A216A2"/>
                </a:solidFill>
                <a:latin typeface="Arial Black" panose="020B0A04020102020204" pitchFamily="34" charset="0"/>
              </a:rPr>
              <a:t>e</a:t>
            </a:r>
            <a:r>
              <a:rPr lang="en-GB" i="1" dirty="0" err="1">
                <a:solidFill>
                  <a:srgbClr val="00B050"/>
                </a:solidFill>
                <a:latin typeface="Arial Black" panose="020B0A04020102020204" pitchFamily="34" charset="0"/>
              </a:rPr>
              <a:t>CAMPUS</a:t>
            </a:r>
            <a:endParaRPr lang="en-GB" i="1" dirty="0">
              <a:solidFill>
                <a:srgbClr val="00B05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GB" sz="1600" i="1" dirty="0">
                <a:latin typeface="Arial" panose="020B0604020202020204" pitchFamily="34" charset="0"/>
              </a:rPr>
              <a:t>International Lab</a:t>
            </a:r>
          </a:p>
          <a:p>
            <a:pPr algn="ctr"/>
            <a:r>
              <a:rPr lang="en-GB" sz="1200" i="1" dirty="0">
                <a:latin typeface="Arial" panose="020B0604020202020204" pitchFamily="34" charset="0"/>
              </a:rPr>
              <a:t>(France / Canada)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4716810" y="5547417"/>
            <a:ext cx="3866568" cy="0"/>
          </a:xfrm>
          <a:prstGeom prst="line">
            <a:avLst/>
          </a:prstGeom>
          <a:ln>
            <a:solidFill>
              <a:srgbClr val="A216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16" descr="Résultat de recherche d'images pour &quot;logo TVES lille&quot;"/>
          <p:cNvPicPr>
            <a:picLocks noChangeAspect="1" noChangeArrowheads="1"/>
          </p:cNvPicPr>
          <p:nvPr/>
        </p:nvPicPr>
        <p:blipFill>
          <a:blip r:embed="rId3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6353" y="5641066"/>
            <a:ext cx="550009" cy="284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15" descr="L2EP Logo"/>
          <p:cNvPicPr>
            <a:picLocks noChangeAspect="1" noChangeArrowheads="1"/>
          </p:cNvPicPr>
          <p:nvPr/>
        </p:nvPicPr>
        <p:blipFill>
          <a:blip r:embed="rId3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3991" y="5671758"/>
            <a:ext cx="935623" cy="249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Image 26"/>
          <p:cNvPicPr>
            <a:picLocks noChangeAspect="1"/>
          </p:cNvPicPr>
          <p:nvPr/>
        </p:nvPicPr>
        <p:blipFill>
          <a:blip r:embed="rId3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865" y="5614358"/>
            <a:ext cx="570191" cy="699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ogo"/>
          <p:cNvPicPr>
            <a:picLocks noChangeAspect="1" noChangeArrowheads="1"/>
          </p:cNvPicPr>
          <p:nvPr/>
        </p:nvPicPr>
        <p:blipFill>
          <a:blip r:embed="rId3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62193" y="5953935"/>
            <a:ext cx="340301" cy="359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5" name="Groupe 54"/>
          <p:cNvGrpSpPr/>
          <p:nvPr/>
        </p:nvGrpSpPr>
        <p:grpSpPr>
          <a:xfrm>
            <a:off x="3706813" y="2866760"/>
            <a:ext cx="1656000" cy="1657350"/>
            <a:chOff x="3706813" y="2866760"/>
            <a:chExt cx="1656000" cy="1657350"/>
          </a:xfrm>
        </p:grpSpPr>
        <p:sp>
          <p:nvSpPr>
            <p:cNvPr id="56" name="Oval 43"/>
            <p:cNvSpPr>
              <a:spLocks noChangeArrowheads="1"/>
            </p:cNvSpPr>
            <p:nvPr/>
          </p:nvSpPr>
          <p:spPr bwMode="auto">
            <a:xfrm>
              <a:off x="3706813" y="2866760"/>
              <a:ext cx="1656000" cy="1657350"/>
            </a:xfrm>
            <a:prstGeom prst="ellipse">
              <a:avLst/>
            </a:prstGeom>
            <a:solidFill>
              <a:srgbClr val="F57B17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altLang="fr-FR">
                <a:solidFill>
                  <a:schemeClr val="bg1"/>
                </a:solidFill>
              </a:endParaRPr>
            </a:p>
          </p:txBody>
        </p:sp>
        <p:sp>
          <p:nvSpPr>
            <p:cNvPr id="57" name="Text Box 44"/>
            <p:cNvSpPr txBox="1">
              <a:spLocks noChangeArrowheads="1"/>
            </p:cNvSpPr>
            <p:nvPr/>
          </p:nvSpPr>
          <p:spPr bwMode="auto">
            <a:xfrm>
              <a:off x="3793352" y="3720566"/>
              <a:ext cx="143340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fr-FR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Platform</a:t>
              </a:r>
            </a:p>
          </p:txBody>
        </p:sp>
        <p:grpSp>
          <p:nvGrpSpPr>
            <p:cNvPr id="58" name="Groupe 57"/>
            <p:cNvGrpSpPr/>
            <p:nvPr/>
          </p:nvGrpSpPr>
          <p:grpSpPr>
            <a:xfrm>
              <a:off x="4237636" y="3123380"/>
              <a:ext cx="598308" cy="516706"/>
              <a:chOff x="1198522" y="2912690"/>
              <a:chExt cx="598308" cy="516706"/>
            </a:xfrm>
            <a:solidFill>
              <a:schemeClr val="bg1"/>
            </a:solidFill>
          </p:grpSpPr>
          <p:pic>
            <p:nvPicPr>
              <p:cNvPr id="59" name="Picture 4" descr="eV_logo_bis"/>
              <p:cNvPicPr>
                <a:picLocks noChangeAspect="1" noChangeArrowheads="1"/>
              </p:cNvPicPr>
              <p:nvPr/>
            </p:nvPicPr>
            <p:blipFill rotWithShape="1">
              <a:blip r:embed="rId3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13113"/>
              <a:stretch/>
            </p:blipFill>
            <p:spPr bwMode="auto">
              <a:xfrm>
                <a:off x="1198522" y="2912690"/>
                <a:ext cx="598308" cy="51670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0" name="Rectangle 59"/>
              <p:cNvSpPr/>
              <p:nvPr/>
            </p:nvSpPr>
            <p:spPr bwMode="gray">
              <a:xfrm>
                <a:off x="1677740" y="3212976"/>
                <a:ext cx="119090" cy="216420"/>
              </a:xfrm>
              <a:prstGeom prst="rect">
                <a:avLst/>
              </a:prstGeom>
              <a:grpFill/>
              <a:ln w="25400" algn="ctr">
                <a:noFill/>
                <a:miter lim="800000"/>
                <a:headEnd/>
                <a:tailEnd/>
              </a:ln>
            </p:spPr>
            <p:txBody>
              <a:bodyPr lIns="99710" tIns="66473" rIns="66473" bIns="66473" rtlCol="0" anchor="ctr"/>
              <a:lstStyle/>
              <a:p>
                <a:pPr algn="ctr" eaLnBrk="1" hangingPunct="1">
                  <a:lnSpc>
                    <a:spcPct val="150000"/>
                  </a:lnSpc>
                  <a:spcBef>
                    <a:spcPts val="0"/>
                  </a:spcBef>
                </a:pPr>
                <a:endParaRPr lang="en-GB" sz="1292" kern="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pic>
        <p:nvPicPr>
          <p:cNvPr id="61" name="Image 12"/>
          <p:cNvPicPr>
            <a:picLocks noChangeAspect="1" noChangeArrowheads="1"/>
          </p:cNvPicPr>
          <p:nvPr/>
        </p:nvPicPr>
        <p:blipFill>
          <a:blip r:embed="rId3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4665" y="4949217"/>
            <a:ext cx="562908" cy="56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9" descr="Résultat de recherche d'images pour &quot;logo uqtr&quot;"/>
          <p:cNvPicPr>
            <a:picLocks noChangeAspect="1" noChangeArrowheads="1"/>
          </p:cNvPicPr>
          <p:nvPr/>
        </p:nvPicPr>
        <p:blipFill rotWithShape="1"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04842" y="4653136"/>
            <a:ext cx="122413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6519439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8347" y="3033773"/>
            <a:ext cx="504000" cy="2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9" name="ZoneTexte 1"/>
          <p:cNvSpPr txBox="1">
            <a:spLocks noChangeArrowheads="1"/>
          </p:cNvSpPr>
          <p:nvPr/>
        </p:nvSpPr>
        <p:spPr bwMode="auto">
          <a:xfrm>
            <a:off x="96838" y="262255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e-X W</a:t>
            </a:r>
            <a:r>
              <a:rPr lang="en-US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orkspaces</a:t>
            </a:r>
          </a:p>
        </p:txBody>
      </p:sp>
      <p:grpSp>
        <p:nvGrpSpPr>
          <p:cNvPr id="22" name="Groupe 21"/>
          <p:cNvGrpSpPr/>
          <p:nvPr/>
        </p:nvGrpSpPr>
        <p:grpSpPr>
          <a:xfrm rot="5400000">
            <a:off x="659323" y="1999020"/>
            <a:ext cx="7954618" cy="5342863"/>
            <a:chOff x="131497" y="877688"/>
            <a:chExt cx="8730025" cy="5863680"/>
          </a:xfrm>
        </p:grpSpPr>
        <p:pic>
          <p:nvPicPr>
            <p:cNvPr id="23" name="Image 1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497" y="1166068"/>
              <a:ext cx="8504238" cy="5575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5058347" y="3033773"/>
              <a:ext cx="504000" cy="25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5" name="Image 1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997185" y="877688"/>
              <a:ext cx="1887414" cy="2453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6" name="Groupe 25"/>
            <p:cNvGrpSpPr/>
            <p:nvPr/>
          </p:nvGrpSpPr>
          <p:grpSpPr>
            <a:xfrm>
              <a:off x="6684697" y="1188412"/>
              <a:ext cx="2176825" cy="2880320"/>
              <a:chOff x="6877050" y="1003419"/>
              <a:chExt cx="2176825" cy="2880320"/>
            </a:xfrm>
          </p:grpSpPr>
          <p:sp>
            <p:nvSpPr>
              <p:cNvPr id="28" name="Rectangle 27"/>
              <p:cNvSpPr/>
              <p:nvPr/>
            </p:nvSpPr>
            <p:spPr bwMode="gray">
              <a:xfrm>
                <a:off x="7063097" y="1003419"/>
                <a:ext cx="1990778" cy="2880320"/>
              </a:xfrm>
              <a:prstGeom prst="rect">
                <a:avLst/>
              </a:prstGeom>
              <a:solidFill>
                <a:schemeClr val="bg1"/>
              </a:solidFill>
              <a:ln w="25400" algn="ctr">
                <a:noFill/>
                <a:miter lim="800000"/>
                <a:headEnd/>
                <a:tailEnd/>
              </a:ln>
            </p:spPr>
            <p:txBody>
              <a:bodyPr lIns="99710" tIns="66473" rIns="66473" bIns="66473" rtlCol="0" anchor="ctr"/>
              <a:lstStyle/>
              <a:p>
                <a:pPr algn="ctr" eaLnBrk="1" hangingPunct="1">
                  <a:lnSpc>
                    <a:spcPct val="150000"/>
                  </a:lnSpc>
                  <a:spcBef>
                    <a:spcPts val="0"/>
                  </a:spcBef>
                </a:pPr>
                <a:endParaRPr lang="fr-FR" sz="1292" kern="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  <p:sp>
            <p:nvSpPr>
              <p:cNvPr id="29" name="Rectangle 28"/>
              <p:cNvSpPr/>
              <p:nvPr/>
            </p:nvSpPr>
            <p:spPr bwMode="gray">
              <a:xfrm>
                <a:off x="6877050" y="3091651"/>
                <a:ext cx="2008610" cy="792088"/>
              </a:xfrm>
              <a:prstGeom prst="rect">
                <a:avLst/>
              </a:prstGeom>
              <a:solidFill>
                <a:schemeClr val="bg1"/>
              </a:solidFill>
              <a:ln w="25400" algn="ctr">
                <a:noFill/>
                <a:miter lim="800000"/>
                <a:headEnd/>
                <a:tailEnd/>
              </a:ln>
            </p:spPr>
            <p:txBody>
              <a:bodyPr lIns="99710" tIns="66473" rIns="66473" bIns="66473" rtlCol="0" anchor="ctr"/>
              <a:lstStyle/>
              <a:p>
                <a:pPr algn="ctr" eaLnBrk="1" hangingPunct="1">
                  <a:lnSpc>
                    <a:spcPct val="150000"/>
                  </a:lnSpc>
                  <a:spcBef>
                    <a:spcPts val="0"/>
                  </a:spcBef>
                </a:pPr>
                <a:endParaRPr lang="fr-FR" sz="1292" kern="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  <p:sp>
          <p:nvSpPr>
            <p:cNvPr id="27" name="Rectangle 26"/>
            <p:cNvSpPr/>
            <p:nvPr/>
          </p:nvSpPr>
          <p:spPr bwMode="gray">
            <a:xfrm>
              <a:off x="5044713" y="3001841"/>
              <a:ext cx="517634" cy="283932"/>
            </a:xfrm>
            <a:prstGeom prst="rect">
              <a:avLst/>
            </a:prstGeom>
            <a:solidFill>
              <a:schemeClr val="bg1"/>
            </a:solidFill>
            <a:ln w="25400" algn="ctr">
              <a:noFill/>
              <a:miter lim="800000"/>
              <a:headEnd/>
              <a:tailEnd/>
            </a:ln>
          </p:spPr>
          <p:txBody>
            <a:bodyPr lIns="99710" tIns="66473" rIns="66473" bIns="66473" rtlCol="0" anchor="ctr"/>
            <a:lstStyle/>
            <a:p>
              <a:pPr algn="ctr" eaLnBrk="1" hangingPunct="1">
                <a:lnSpc>
                  <a:spcPct val="150000"/>
                </a:lnSpc>
                <a:spcBef>
                  <a:spcPts val="0"/>
                </a:spcBef>
              </a:pPr>
              <a:endParaRPr lang="fr-FR" sz="1292" kern="0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grpSp>
        <p:nvGrpSpPr>
          <p:cNvPr id="4" name="Groupe 3"/>
          <p:cNvGrpSpPr/>
          <p:nvPr/>
        </p:nvGrpSpPr>
        <p:grpSpPr>
          <a:xfrm>
            <a:off x="-367236" y="-433736"/>
            <a:ext cx="5870193" cy="3393315"/>
            <a:chOff x="-367236" y="-433736"/>
            <a:chExt cx="5870193" cy="3393315"/>
          </a:xfrm>
        </p:grpSpPr>
        <p:pic>
          <p:nvPicPr>
            <p:cNvPr id="35" name="Image 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2431" y="815994"/>
              <a:ext cx="1179512" cy="1181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78082" y="1567412"/>
              <a:ext cx="2189163" cy="1093788"/>
            </a:xfrm>
            <a:prstGeom prst="rect">
              <a:avLst/>
            </a:prstGeom>
            <a:solidFill>
              <a:srgbClr val="FFCC66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  <a:t>7 multiphase machines</a:t>
              </a:r>
              <a:b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</a:br>
              <a: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  <a:t>(5-, 6- and 7-phase)</a:t>
              </a:r>
              <a:b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</a:br>
              <a: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  <a:t>for low and high voltages (from 48V to 230V)</a:t>
              </a:r>
            </a:p>
            <a:p>
              <a:pPr eaLnBrk="1" hangingPunct="1"/>
              <a: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  <a:t>from 3 to 15 kW</a:t>
              </a:r>
            </a:p>
          </p:txBody>
        </p:sp>
        <p:pic>
          <p:nvPicPr>
            <p:cNvPr id="41" name="Picture 6" descr="ev3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9325" y="515935"/>
              <a:ext cx="1793875" cy="1128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Rectangle 27"/>
            <p:cNvSpPr>
              <a:spLocks noChangeArrowheads="1"/>
            </p:cNvSpPr>
            <p:nvPr/>
          </p:nvSpPr>
          <p:spPr bwMode="auto">
            <a:xfrm>
              <a:off x="2823991" y="408965"/>
              <a:ext cx="2297112" cy="531812"/>
            </a:xfrm>
            <a:prstGeom prst="rect">
              <a:avLst/>
            </a:prstGeom>
            <a:solidFill>
              <a:srgbClr val="FFCC66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10 classical electrical machines from 2 to 20 kW</a:t>
              </a:r>
            </a:p>
          </p:txBody>
        </p:sp>
        <p:sp>
          <p:nvSpPr>
            <p:cNvPr id="62" name="Text Box 48"/>
            <p:cNvSpPr txBox="1">
              <a:spLocks noChangeArrowheads="1"/>
            </p:cNvSpPr>
            <p:nvPr/>
          </p:nvSpPr>
          <p:spPr bwMode="auto">
            <a:xfrm>
              <a:off x="2690326" y="1733549"/>
              <a:ext cx="1303406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e-drive</a:t>
              </a:r>
            </a:p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workspace</a:t>
              </a:r>
            </a:p>
          </p:txBody>
        </p:sp>
        <p:sp>
          <p:nvSpPr>
            <p:cNvPr id="7" name="Arc 6"/>
            <p:cNvSpPr/>
            <p:nvPr/>
          </p:nvSpPr>
          <p:spPr>
            <a:xfrm rot="3890552">
              <a:off x="871203" y="-1672175"/>
              <a:ext cx="3393315" cy="5870193"/>
            </a:xfrm>
            <a:prstGeom prst="arc">
              <a:avLst>
                <a:gd name="adj1" fmla="val 15943395"/>
                <a:gd name="adj2" fmla="val 5357431"/>
              </a:avLst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-300485" y="3227726"/>
            <a:ext cx="5170694" cy="4537225"/>
            <a:chOff x="-300485" y="3227726"/>
            <a:chExt cx="5170694" cy="4537225"/>
          </a:xfrm>
        </p:grpSpPr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024" y="4342109"/>
              <a:ext cx="1463675" cy="94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 Box 48"/>
            <p:cNvSpPr txBox="1">
              <a:spLocks noChangeArrowheads="1"/>
            </p:cNvSpPr>
            <p:nvPr/>
          </p:nvSpPr>
          <p:spPr bwMode="auto">
            <a:xfrm>
              <a:off x="705049" y="4089696"/>
              <a:ext cx="796925" cy="430213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charging</a:t>
              </a:r>
            </a:p>
            <a:p>
              <a:pPr algn="ctr" eaLnBrk="1" hangingPunct="1"/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stations</a:t>
              </a:r>
            </a:p>
          </p:txBody>
        </p:sp>
        <p:pic>
          <p:nvPicPr>
            <p:cNvPr id="44" name="Picture 25" descr="P2-m9-01"/>
            <p:cNvPicPr>
              <a:picLocks noChangeAspect="1" noChangeArrowheads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flipH="1">
              <a:off x="2304674" y="4588080"/>
              <a:ext cx="1188000" cy="77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Image 6" descr="zoé-renault-coupe2.JPG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304674" y="5380175"/>
              <a:ext cx="1188000" cy="701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304674" y="3652059"/>
              <a:ext cx="1188000" cy="834706"/>
            </a:xfrm>
            <a:prstGeom prst="rect">
              <a:avLst/>
            </a:prstGeom>
          </p:spPr>
        </p:pic>
        <p:sp>
          <p:nvSpPr>
            <p:cNvPr id="60" name="Text Box 48"/>
            <p:cNvSpPr txBox="1">
              <a:spLocks noChangeArrowheads="1"/>
            </p:cNvSpPr>
            <p:nvPr/>
          </p:nvSpPr>
          <p:spPr bwMode="auto">
            <a:xfrm>
              <a:off x="597181" y="5708625"/>
              <a:ext cx="127935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A216A2"/>
                  </a:solidFill>
                  <a:latin typeface="Arial" panose="020B0604020202020204" pitchFamily="34" charset="0"/>
                </a:rPr>
                <a:t>e-vehicle</a:t>
              </a:r>
            </a:p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A216A2"/>
                  </a:solidFill>
                  <a:latin typeface="Arial" panose="020B0604020202020204" pitchFamily="34" charset="0"/>
                </a:rPr>
                <a:t>workspace</a:t>
              </a:r>
            </a:p>
          </p:txBody>
        </p:sp>
        <p:sp>
          <p:nvSpPr>
            <p:cNvPr id="65" name="Arc 64"/>
            <p:cNvSpPr/>
            <p:nvPr/>
          </p:nvSpPr>
          <p:spPr>
            <a:xfrm rot="19877673">
              <a:off x="-300485" y="3227726"/>
              <a:ext cx="5170694" cy="4537225"/>
            </a:xfrm>
            <a:prstGeom prst="arc">
              <a:avLst>
                <a:gd name="adj1" fmla="val 13201267"/>
                <a:gd name="adj2" fmla="val 5133888"/>
              </a:avLst>
            </a:prstGeom>
            <a:ln w="25400">
              <a:solidFill>
                <a:srgbClr val="A216A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EE82EE"/>
                </a:solidFill>
              </a:endParaRPr>
            </a:p>
          </p:txBody>
        </p:sp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2961" y="5009589"/>
              <a:ext cx="1188000" cy="647094"/>
            </a:xfrm>
            <a:prstGeom prst="rect">
              <a:avLst/>
            </a:prstGeom>
          </p:spPr>
        </p:pic>
      </p:grpSp>
      <p:grpSp>
        <p:nvGrpSpPr>
          <p:cNvPr id="8" name="Groupe 7"/>
          <p:cNvGrpSpPr/>
          <p:nvPr/>
        </p:nvGrpSpPr>
        <p:grpSpPr>
          <a:xfrm>
            <a:off x="4831936" y="2865849"/>
            <a:ext cx="5170694" cy="1696920"/>
            <a:chOff x="4831936" y="2865849"/>
            <a:chExt cx="5170694" cy="1696920"/>
          </a:xfrm>
        </p:grpSpPr>
        <p:sp>
          <p:nvSpPr>
            <p:cNvPr id="39" name="Rectangle 27"/>
            <p:cNvSpPr>
              <a:spLocks noChangeArrowheads="1"/>
            </p:cNvSpPr>
            <p:nvPr/>
          </p:nvSpPr>
          <p:spPr bwMode="auto">
            <a:xfrm>
              <a:off x="5230455" y="3581210"/>
              <a:ext cx="1693862" cy="449262"/>
            </a:xfrm>
            <a:prstGeom prst="rect">
              <a:avLst/>
            </a:prstGeom>
            <a:solidFill>
              <a:srgbClr val="FFCC66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planetary geartrain</a:t>
              </a:r>
            </a:p>
            <a:p>
              <a:pPr eaLnBrk="1" hangingPunct="1"/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for hybrid vehicle</a:t>
              </a:r>
            </a:p>
          </p:txBody>
        </p:sp>
        <p:sp>
          <p:nvSpPr>
            <p:cNvPr id="55" name="Arc 54"/>
            <p:cNvSpPr/>
            <p:nvPr/>
          </p:nvSpPr>
          <p:spPr>
            <a:xfrm rot="10800000">
              <a:off x="4831936" y="2865849"/>
              <a:ext cx="5170694" cy="1696920"/>
            </a:xfrm>
            <a:prstGeom prst="arc">
              <a:avLst>
                <a:gd name="adj1" fmla="val 11664712"/>
                <a:gd name="adj2" fmla="val 9903396"/>
              </a:avLst>
            </a:prstGeom>
            <a:ln w="254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6" name="Text Box 48"/>
            <p:cNvSpPr txBox="1">
              <a:spLocks noChangeArrowheads="1"/>
            </p:cNvSpPr>
            <p:nvPr/>
          </p:nvSpPr>
          <p:spPr bwMode="auto">
            <a:xfrm>
              <a:off x="7161227" y="3425433"/>
              <a:ext cx="175243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e-transmission</a:t>
              </a:r>
            </a:p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0000FF"/>
                  </a:solidFill>
                  <a:latin typeface="Arial" panose="020B0604020202020204" pitchFamily="34" charset="0"/>
                </a:rPr>
                <a:t>workspace</a:t>
              </a:r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4670012" y="85427"/>
            <a:ext cx="5170694" cy="2640241"/>
            <a:chOff x="4670012" y="85427"/>
            <a:chExt cx="5170694" cy="2640241"/>
          </a:xfrm>
        </p:grpSpPr>
        <p:sp>
          <p:nvSpPr>
            <p:cNvPr id="38" name="Rectangle 27"/>
            <p:cNvSpPr>
              <a:spLocks noChangeArrowheads="1"/>
            </p:cNvSpPr>
            <p:nvPr/>
          </p:nvSpPr>
          <p:spPr bwMode="auto">
            <a:xfrm>
              <a:off x="5035287" y="1799099"/>
              <a:ext cx="1989652" cy="460375"/>
            </a:xfrm>
            <a:prstGeom prst="rect">
              <a:avLst/>
            </a:prstGeom>
            <a:solidFill>
              <a:srgbClr val="FFCC66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traction power</a:t>
              </a:r>
              <a:b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</a:br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supply for railway line</a:t>
              </a:r>
            </a:p>
          </p:txBody>
        </p:sp>
        <p:sp>
          <p:nvSpPr>
            <p:cNvPr id="63" name="Text Box 48"/>
            <p:cNvSpPr txBox="1">
              <a:spLocks noChangeArrowheads="1"/>
            </p:cNvSpPr>
            <p:nvPr/>
          </p:nvSpPr>
          <p:spPr bwMode="auto">
            <a:xfrm>
              <a:off x="6148788" y="955977"/>
              <a:ext cx="175927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fr-FR" b="1" dirty="0">
                  <a:latin typeface="Arial" panose="020B0604020202020204" pitchFamily="34" charset="0"/>
                </a:rPr>
                <a:t>e-infrastructure</a:t>
              </a:r>
            </a:p>
            <a:p>
              <a:pPr algn="ctr" eaLnBrk="1" hangingPunct="1">
                <a:defRPr/>
              </a:pPr>
              <a:r>
                <a:rPr lang="en-US" altLang="fr-FR" b="1" dirty="0">
                  <a:latin typeface="Arial" panose="020B0604020202020204" pitchFamily="34" charset="0"/>
                </a:rPr>
                <a:t>workspace</a:t>
              </a:r>
            </a:p>
          </p:txBody>
        </p:sp>
        <p:sp>
          <p:nvSpPr>
            <p:cNvPr id="66" name="Arc 65"/>
            <p:cNvSpPr/>
            <p:nvPr/>
          </p:nvSpPr>
          <p:spPr>
            <a:xfrm rot="9634622">
              <a:off x="4670012" y="85427"/>
              <a:ext cx="5170694" cy="2640241"/>
            </a:xfrm>
            <a:prstGeom prst="arc">
              <a:avLst>
                <a:gd name="adj1" fmla="val 12293131"/>
                <a:gd name="adj2" fmla="val 7919249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3428851" y="2325497"/>
            <a:ext cx="1656000" cy="1657350"/>
            <a:chOff x="3428851" y="2325497"/>
            <a:chExt cx="1656000" cy="1657350"/>
          </a:xfrm>
        </p:grpSpPr>
        <p:sp>
          <p:nvSpPr>
            <p:cNvPr id="45" name="Oval 43"/>
            <p:cNvSpPr>
              <a:spLocks noChangeArrowheads="1"/>
            </p:cNvSpPr>
            <p:nvPr/>
          </p:nvSpPr>
          <p:spPr bwMode="auto">
            <a:xfrm>
              <a:off x="3428851" y="2325497"/>
              <a:ext cx="1656000" cy="1657350"/>
            </a:xfrm>
            <a:prstGeom prst="ellipse">
              <a:avLst/>
            </a:prstGeom>
            <a:solidFill>
              <a:srgbClr val="F57B17"/>
            </a:solidFill>
            <a:ln w="12700">
              <a:solidFill>
                <a:srgbClr val="A216A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fr-FR" altLang="fr-FR">
                <a:solidFill>
                  <a:schemeClr val="bg1"/>
                </a:solidFill>
              </a:endParaRPr>
            </a:p>
          </p:txBody>
        </p:sp>
        <p:sp>
          <p:nvSpPr>
            <p:cNvPr id="46" name="Text Box 44"/>
            <p:cNvSpPr txBox="1">
              <a:spLocks noChangeArrowheads="1"/>
            </p:cNvSpPr>
            <p:nvPr/>
          </p:nvSpPr>
          <p:spPr bwMode="auto">
            <a:xfrm>
              <a:off x="3515390" y="3179303"/>
              <a:ext cx="1433406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fr-FR" sz="2400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Platform</a:t>
              </a:r>
            </a:p>
          </p:txBody>
        </p:sp>
        <p:grpSp>
          <p:nvGrpSpPr>
            <p:cNvPr id="47" name="Groupe 46"/>
            <p:cNvGrpSpPr/>
            <p:nvPr/>
          </p:nvGrpSpPr>
          <p:grpSpPr>
            <a:xfrm>
              <a:off x="3959674" y="2582117"/>
              <a:ext cx="598308" cy="516706"/>
              <a:chOff x="1198522" y="2912690"/>
              <a:chExt cx="598308" cy="516706"/>
            </a:xfrm>
            <a:solidFill>
              <a:schemeClr val="bg1"/>
            </a:solidFill>
          </p:grpSpPr>
          <p:pic>
            <p:nvPicPr>
              <p:cNvPr id="48" name="Picture 4" descr="eV_logo_bis"/>
              <p:cNvPicPr>
                <a:picLocks noChangeAspect="1" noChangeArrowheads="1"/>
              </p:cNvPicPr>
              <p:nvPr/>
            </p:nvPicPr>
            <p:blipFill rotWithShape="1"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13113"/>
              <a:stretch/>
            </p:blipFill>
            <p:spPr bwMode="auto">
              <a:xfrm>
                <a:off x="1198522" y="2912690"/>
                <a:ext cx="598308" cy="51670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4" name="Rectangle 53"/>
              <p:cNvSpPr/>
              <p:nvPr/>
            </p:nvSpPr>
            <p:spPr bwMode="gray">
              <a:xfrm>
                <a:off x="1677740" y="3212976"/>
                <a:ext cx="119090" cy="216420"/>
              </a:xfrm>
              <a:prstGeom prst="rect">
                <a:avLst/>
              </a:prstGeom>
              <a:grpFill/>
              <a:ln w="25400" algn="ctr">
                <a:noFill/>
                <a:miter lim="800000"/>
                <a:headEnd/>
                <a:tailEnd/>
              </a:ln>
            </p:spPr>
            <p:txBody>
              <a:bodyPr lIns="99710" tIns="66473" rIns="66473" bIns="66473" rtlCol="0" anchor="ctr"/>
              <a:lstStyle/>
              <a:p>
                <a:pPr algn="ctr" eaLnBrk="1" hangingPunct="1">
                  <a:lnSpc>
                    <a:spcPct val="150000"/>
                  </a:lnSpc>
                  <a:spcBef>
                    <a:spcPts val="0"/>
                  </a:spcBef>
                </a:pPr>
                <a:endParaRPr lang="en-GB" sz="1292" kern="0" dirty="0">
                  <a:solidFill>
                    <a:srgbClr val="000000"/>
                  </a:solidFill>
                  <a:latin typeface="Arial" pitchFamily="34" charset="0"/>
                </a:endParaRPr>
              </a:p>
            </p:txBody>
          </p:sp>
        </p:grpSp>
      </p:grpSp>
      <p:grpSp>
        <p:nvGrpSpPr>
          <p:cNvPr id="14" name="Groupe 13"/>
          <p:cNvGrpSpPr/>
          <p:nvPr/>
        </p:nvGrpSpPr>
        <p:grpSpPr>
          <a:xfrm>
            <a:off x="4691686" y="4624314"/>
            <a:ext cx="3988607" cy="3535166"/>
            <a:chOff x="4691686" y="4624314"/>
            <a:chExt cx="3988607" cy="3535166"/>
          </a:xfrm>
        </p:grpSpPr>
        <p:pic>
          <p:nvPicPr>
            <p:cNvPr id="12" name="Image 11"/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6419533" y="4965841"/>
              <a:ext cx="1217563" cy="1015098"/>
            </a:xfrm>
            <a:prstGeom prst="rect">
              <a:avLst/>
            </a:prstGeom>
          </p:spPr>
        </p:pic>
        <p:pic>
          <p:nvPicPr>
            <p:cNvPr id="30" name="Picture 5" descr="equipe commande"/>
            <p:cNvPicPr>
              <a:picLocks noChangeAspect="1" noChangeArrowheads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9625" y="4867725"/>
              <a:ext cx="931862" cy="1393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Text Box 48"/>
            <p:cNvSpPr txBox="1">
              <a:spLocks noChangeArrowheads="1"/>
            </p:cNvSpPr>
            <p:nvPr/>
          </p:nvSpPr>
          <p:spPr bwMode="auto">
            <a:xfrm>
              <a:off x="5515012" y="6337750"/>
              <a:ext cx="1276350" cy="214313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  <a:t>4 Scap banks</a:t>
              </a:r>
            </a:p>
          </p:txBody>
        </p:sp>
        <p:sp>
          <p:nvSpPr>
            <p:cNvPr id="32" name="Text Box 48"/>
            <p:cNvSpPr txBox="1">
              <a:spLocks noChangeArrowheads="1"/>
            </p:cNvSpPr>
            <p:nvPr/>
          </p:nvSpPr>
          <p:spPr bwMode="auto">
            <a:xfrm>
              <a:off x="5729325" y="6010725"/>
              <a:ext cx="971550" cy="2159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  <a:t>Li-ion Bat</a:t>
              </a:r>
            </a:p>
          </p:txBody>
        </p:sp>
        <p:sp>
          <p:nvSpPr>
            <p:cNvPr id="33" name="Text Box 48"/>
            <p:cNvSpPr txBox="1">
              <a:spLocks noChangeArrowheads="1"/>
            </p:cNvSpPr>
            <p:nvPr/>
          </p:nvSpPr>
          <p:spPr bwMode="auto">
            <a:xfrm>
              <a:off x="6169062" y="5337625"/>
              <a:ext cx="841375" cy="2159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fr-FR" sz="1400" dirty="0">
                  <a:solidFill>
                    <a:srgbClr val="000000"/>
                  </a:solidFill>
                  <a:latin typeface="Arial" panose="020B0604020202020204" pitchFamily="34" charset="0"/>
                </a:rPr>
                <a:t>Fuel Cell</a:t>
              </a:r>
            </a:p>
          </p:txBody>
        </p:sp>
        <p:sp>
          <p:nvSpPr>
            <p:cNvPr id="34" name="Text Box 48"/>
            <p:cNvSpPr txBox="1">
              <a:spLocks noChangeArrowheads="1"/>
            </p:cNvSpPr>
            <p:nvPr/>
          </p:nvSpPr>
          <p:spPr bwMode="auto">
            <a:xfrm>
              <a:off x="5942050" y="5685288"/>
              <a:ext cx="971550" cy="215900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fr-FR" sz="1400">
                  <a:solidFill>
                    <a:srgbClr val="000000"/>
                  </a:solidFill>
                  <a:latin typeface="Arial" panose="020B0604020202020204" pitchFamily="34" charset="0"/>
                </a:rPr>
                <a:t>Ni-MH Bat</a:t>
              </a:r>
            </a:p>
          </p:txBody>
        </p:sp>
        <p:sp>
          <p:nvSpPr>
            <p:cNvPr id="61" name="Text Box 48"/>
            <p:cNvSpPr txBox="1">
              <a:spLocks noChangeArrowheads="1"/>
            </p:cNvSpPr>
            <p:nvPr/>
          </p:nvSpPr>
          <p:spPr bwMode="auto">
            <a:xfrm>
              <a:off x="7308064" y="6081059"/>
              <a:ext cx="1248331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e-storage</a:t>
              </a:r>
            </a:p>
            <a:p>
              <a:pPr algn="ctr" eaLnBrk="1" hangingPunct="1">
                <a:defRPr/>
              </a:pPr>
              <a:r>
                <a:rPr lang="en-US" altLang="fr-FR" b="1" dirty="0">
                  <a:solidFill>
                    <a:srgbClr val="008000"/>
                  </a:solidFill>
                  <a:latin typeface="Arial" panose="020B0604020202020204" pitchFamily="34" charset="0"/>
                </a:rPr>
                <a:t>workspace</a:t>
              </a:r>
            </a:p>
          </p:txBody>
        </p:sp>
        <p:sp>
          <p:nvSpPr>
            <p:cNvPr id="64" name="Arc 63"/>
            <p:cNvSpPr/>
            <p:nvPr/>
          </p:nvSpPr>
          <p:spPr>
            <a:xfrm rot="13202894">
              <a:off x="4691686" y="4624314"/>
              <a:ext cx="3988607" cy="3535166"/>
            </a:xfrm>
            <a:prstGeom prst="arc">
              <a:avLst>
                <a:gd name="adj1" fmla="val 16200000"/>
                <a:gd name="adj2" fmla="val 9827553"/>
              </a:avLst>
            </a:prstGeom>
            <a:ln w="25400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746061476"/>
      </p:ext>
    </p:extLst>
  </p:cSld>
  <p:clrMapOvr>
    <a:masterClrMapping/>
  </p:clrMapOvr>
  <p:transition advTm="521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1404442" y="1945630"/>
            <a:ext cx="3382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Objective &amp; Means</a:t>
            </a: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1332434" y="4762594"/>
            <a:ext cx="6040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Infrastructure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Traction Power Supply for Railway Line</a:t>
            </a:r>
            <a:endParaRPr lang="fr-FR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332434" y="3356992"/>
            <a:ext cx="72642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latin typeface="Arial" panose="020B0604020202020204" pitchFamily="34" charset="0"/>
                <a:cs typeface="Arial"/>
              </a:rPr>
              <a:t>Vehicle Activities</a:t>
            </a:r>
            <a:endParaRPr lang="en-US" altLang="fr-FR" sz="2000" dirty="0">
              <a:latin typeface="Arial" panose="020B0604020202020204" pitchFamily="34" charset="0"/>
              <a:cs typeface="Arial"/>
            </a:endParaRPr>
          </a:p>
        </p:txBody>
      </p:sp>
      <p:grpSp>
        <p:nvGrpSpPr>
          <p:cNvPr id="46" name="Groupe 45"/>
          <p:cNvGrpSpPr/>
          <p:nvPr/>
        </p:nvGrpSpPr>
        <p:grpSpPr>
          <a:xfrm>
            <a:off x="506932" y="4761005"/>
            <a:ext cx="576262" cy="576263"/>
            <a:chOff x="515539" y="3067532"/>
            <a:chExt cx="576262" cy="576263"/>
          </a:xfrm>
        </p:grpSpPr>
        <p:sp>
          <p:nvSpPr>
            <p:cNvPr id="47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8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2" name="Groupe 1"/>
          <p:cNvGrpSpPr/>
          <p:nvPr/>
        </p:nvGrpSpPr>
        <p:grpSpPr>
          <a:xfrm>
            <a:off x="506932" y="3354608"/>
            <a:ext cx="576262" cy="576263"/>
            <a:chOff x="515539" y="4425085"/>
            <a:chExt cx="576262" cy="576263"/>
          </a:xfrm>
        </p:grpSpPr>
        <p:sp>
          <p:nvSpPr>
            <p:cNvPr id="23" name="Rectangle 5"/>
            <p:cNvSpPr>
              <a:spLocks noChangeArrowheads="1"/>
            </p:cNvSpPr>
            <p:nvPr/>
          </p:nvSpPr>
          <p:spPr bwMode="auto">
            <a:xfrm rot="2610129">
              <a:off x="515539" y="4425085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24" name="Text Box 11"/>
            <p:cNvSpPr txBox="1">
              <a:spLocks noChangeArrowheads="1"/>
            </p:cNvSpPr>
            <p:nvPr/>
          </p:nvSpPr>
          <p:spPr bwMode="auto">
            <a:xfrm>
              <a:off x="623989" y="4483822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540842" y="1946422"/>
            <a:ext cx="576262" cy="576263"/>
            <a:chOff x="515539" y="3067532"/>
            <a:chExt cx="576262" cy="576263"/>
          </a:xfrm>
        </p:grpSpPr>
        <p:sp>
          <p:nvSpPr>
            <p:cNvPr id="29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0353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oneTexte 1"/>
          <p:cNvSpPr txBox="1">
            <a:spLocks noChangeArrowheads="1"/>
          </p:cNvSpPr>
          <p:nvPr/>
        </p:nvSpPr>
        <p:spPr bwMode="auto">
          <a:xfrm>
            <a:off x="26985" y="259008"/>
            <a:ext cx="684155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Validation of e-subsystems from real e-vehicle</a:t>
            </a:r>
            <a:endParaRPr lang="fr-FR" altLang="fr-F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48" name="Picture 43" descr="C:\Users\Clément\Desktop\Clement\Publication\2014\VPPC 2014\Cartographie\Oral\Figures\Tazz.png"/>
          <p:cNvPicPr>
            <a:picLocks noChangeAspect="1" noChangeArrowheads="1"/>
          </p:cNvPicPr>
          <p:nvPr/>
        </p:nvPicPr>
        <p:blipFill rotWithShape="1">
          <a:blip r:embed="rId3"/>
          <a:srcRect t="11806" r="15542"/>
          <a:stretch/>
        </p:blipFill>
        <p:spPr bwMode="auto">
          <a:xfrm>
            <a:off x="382201" y="778010"/>
            <a:ext cx="2190697" cy="14364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7" name="Connecteur droit 56"/>
          <p:cNvCxnSpPr/>
          <p:nvPr/>
        </p:nvCxnSpPr>
        <p:spPr>
          <a:xfrm>
            <a:off x="0" y="3375970"/>
            <a:ext cx="9145588" cy="0"/>
          </a:xfrm>
          <a:prstGeom prst="line">
            <a:avLst/>
          </a:prstGeom>
          <a:ln w="25400">
            <a:solidFill>
              <a:srgbClr val="A216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48" descr="C:\Users\Clément\Desktop\Clement\Publication\2014\VPPC 2014\Cartographie\Oral\Figures\eff map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316" y="1017453"/>
            <a:ext cx="1877621" cy="146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ZoneTexte 4"/>
          <p:cNvSpPr txBox="1">
            <a:spLocks noChangeArrowheads="1"/>
          </p:cNvSpPr>
          <p:nvPr/>
        </p:nvSpPr>
        <p:spPr bwMode="auto">
          <a:xfrm>
            <a:off x="6266688" y="2463637"/>
            <a:ext cx="28388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fr-FR" sz="1600" dirty="0">
                <a:latin typeface="+mj-lt"/>
              </a:rPr>
              <a:t>efficiency map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fr-FR" sz="1600" dirty="0">
                <a:latin typeface="+mj-lt"/>
              </a:rPr>
              <a:t>error on consumption: 4.7%</a:t>
            </a:r>
          </a:p>
        </p:txBody>
      </p:sp>
      <p:pic>
        <p:nvPicPr>
          <p:cNvPr id="60" name="Image 5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626" y="1089679"/>
            <a:ext cx="2399618" cy="9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ZoneTexte 63"/>
          <p:cNvSpPr txBox="1"/>
          <p:nvPr/>
        </p:nvSpPr>
        <p:spPr>
          <a:xfrm>
            <a:off x="3118235" y="737005"/>
            <a:ext cx="28184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+mj-lt"/>
              </a:rPr>
              <a:t>real extra-urban driving cycle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5116513" y="1146024"/>
            <a:ext cx="49213" cy="10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5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4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0" y="2607621"/>
            <a:ext cx="2033588" cy="1536699"/>
          </a:xfrm>
          <a:prstGeom prst="ellipse">
            <a:avLst/>
          </a:prstGeom>
          <a:ln w="25400" cap="rnd">
            <a:solidFill>
              <a:srgbClr val="A216A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4673600" y="1874686"/>
            <a:ext cx="49213" cy="10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5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endParaRPr kumimoji="0" lang="fr-FR" altLang="fr-F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ZoneTexte 78"/>
          <p:cNvSpPr txBox="1">
            <a:spLocks noChangeArrowheads="1"/>
          </p:cNvSpPr>
          <p:nvPr/>
        </p:nvSpPr>
        <p:spPr bwMode="auto">
          <a:xfrm>
            <a:off x="3187516" y="2859604"/>
            <a:ext cx="2770557" cy="338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fr-FR" sz="1600" dirty="0">
                <a:latin typeface="+mj-lt"/>
              </a:rPr>
              <a:t>on-board acquisition system</a:t>
            </a:r>
            <a:endParaRPr lang="en-US" altLang="fr-FR" sz="1600" baseline="-25000" dirty="0">
              <a:latin typeface="+mj-lt"/>
            </a:endParaRPr>
          </a:p>
        </p:txBody>
      </p:sp>
      <p:sp>
        <p:nvSpPr>
          <p:cNvPr id="67" name="ZoneTexte 66"/>
          <p:cNvSpPr txBox="1"/>
          <p:nvPr/>
        </p:nvSpPr>
        <p:spPr>
          <a:xfrm>
            <a:off x="382201" y="778010"/>
            <a:ext cx="1312860" cy="33855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latin typeface="+mj-lt"/>
              </a:rPr>
              <a:t>Tazzari Zero</a:t>
            </a:r>
          </a:p>
        </p:txBody>
      </p:sp>
      <p:sp>
        <p:nvSpPr>
          <p:cNvPr id="68" name="ZoneTexte 67"/>
          <p:cNvSpPr txBox="1"/>
          <p:nvPr/>
        </p:nvSpPr>
        <p:spPr>
          <a:xfrm>
            <a:off x="105674" y="2612036"/>
            <a:ext cx="2353502" cy="374571"/>
          </a:xfrm>
          <a:prstGeom prst="roundRect">
            <a:avLst/>
          </a:prstGeom>
          <a:ln w="25400">
            <a:solidFill>
              <a:srgbClr val="A216A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1600" b="1" dirty="0">
                <a:latin typeface="+mj-lt"/>
              </a:rPr>
              <a:t>Electric Traction drive</a:t>
            </a:r>
            <a:endParaRPr lang="en-GB" sz="1600" b="1" dirty="0">
              <a:latin typeface="+mj-lt"/>
            </a:endParaRPr>
          </a:p>
        </p:txBody>
      </p:sp>
      <p:sp>
        <p:nvSpPr>
          <p:cNvPr id="78" name="ZoneTexte 77"/>
          <p:cNvSpPr txBox="1"/>
          <p:nvPr/>
        </p:nvSpPr>
        <p:spPr>
          <a:xfrm>
            <a:off x="238662" y="3005156"/>
            <a:ext cx="16642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</a:rPr>
              <a:t>|PhD </a:t>
            </a:r>
            <a:r>
              <a:rPr lang="en-GB" sz="1400" dirty="0" err="1">
                <a:latin typeface="Arial" panose="020B0604020202020204" pitchFamily="34" charset="0"/>
              </a:rPr>
              <a:t>Dépature</a:t>
            </a:r>
            <a:r>
              <a:rPr lang="en-GB" sz="1400" dirty="0">
                <a:latin typeface="Arial" panose="020B0604020202020204" pitchFamily="34" charset="0"/>
              </a:rPr>
              <a:t> 17]</a:t>
            </a:r>
          </a:p>
        </p:txBody>
      </p:sp>
      <p:grpSp>
        <p:nvGrpSpPr>
          <p:cNvPr id="17" name="Groupe 16"/>
          <p:cNvGrpSpPr/>
          <p:nvPr/>
        </p:nvGrpSpPr>
        <p:grpSpPr>
          <a:xfrm>
            <a:off x="238662" y="3391622"/>
            <a:ext cx="8968417" cy="3487317"/>
            <a:chOff x="238662" y="3391622"/>
            <a:chExt cx="8968417" cy="3487317"/>
          </a:xfrm>
        </p:grpSpPr>
        <p:sp>
          <p:nvSpPr>
            <p:cNvPr id="23" name="ZoneTexte 22"/>
            <p:cNvSpPr txBox="1"/>
            <p:nvPr/>
          </p:nvSpPr>
          <p:spPr>
            <a:xfrm>
              <a:off x="3434629" y="4173896"/>
              <a:ext cx="2292615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latin typeface="+mj-lt"/>
                </a:rPr>
                <a:t>real urban driving cycle</a:t>
              </a:r>
            </a:p>
            <a:p>
              <a:pPr algn="ctr"/>
              <a:r>
                <a:rPr lang="en-GB" sz="1600" dirty="0">
                  <a:latin typeface="+mj-lt"/>
                </a:rPr>
                <a:t>for different driving</a:t>
              </a:r>
            </a:p>
            <a:p>
              <a:pPr algn="ctr"/>
              <a:r>
                <a:rPr lang="en-GB" sz="1600" dirty="0">
                  <a:latin typeface="+mj-lt"/>
                </a:rPr>
                <a:t>&amp; climatic conditions</a:t>
              </a:r>
            </a:p>
            <a:p>
              <a:endParaRPr lang="en-GB" sz="1600" dirty="0">
                <a:latin typeface="+mj-lt"/>
              </a:endParaRPr>
            </a:p>
          </p:txBody>
        </p:sp>
        <p:pic>
          <p:nvPicPr>
            <p:cNvPr id="50" name="Image 1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7830" y="4976130"/>
              <a:ext cx="2704761" cy="10014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47" descr="Résultat de recherche d'images pour &quot;zoe polytech'lille&quot;"/>
            <p:cNvPicPr/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016" y="3502044"/>
              <a:ext cx="2299970" cy="14395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" name="ZoneTexte 60"/>
            <p:cNvSpPr txBox="1"/>
            <p:nvPr/>
          </p:nvSpPr>
          <p:spPr>
            <a:xfrm>
              <a:off x="6865247" y="3391622"/>
              <a:ext cx="166423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latin typeface="+mj-lt"/>
                </a:rPr>
                <a:t>Model validation</a:t>
              </a:r>
            </a:p>
          </p:txBody>
        </p:sp>
        <p:sp>
          <p:nvSpPr>
            <p:cNvPr id="62" name="ZoneTexte 61"/>
            <p:cNvSpPr txBox="1"/>
            <p:nvPr/>
          </p:nvSpPr>
          <p:spPr>
            <a:xfrm>
              <a:off x="6429230" y="4731917"/>
              <a:ext cx="25362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latin typeface="+mj-lt"/>
                </a:rPr>
                <a:t>error on consumption: 2%</a:t>
              </a:r>
            </a:p>
          </p:txBody>
        </p:sp>
        <p:graphicFrame>
          <p:nvGraphicFramePr>
            <p:cNvPr id="63" name="Objet 6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586493657"/>
                </p:ext>
              </p:extLst>
            </p:nvPr>
          </p:nvGraphicFramePr>
          <p:xfrm>
            <a:off x="6187654" y="3475855"/>
            <a:ext cx="3019425" cy="1381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485" name="Document" r:id="rId9" imgW="3216502" imgH="1455852" progId="Word.Document.12">
                    <p:embed/>
                  </p:oleObj>
                </mc:Choice>
                <mc:Fallback>
                  <p:oleObj name="Document" r:id="rId9" imgW="3216502" imgH="1455852" progId="Word.Document.1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87654" y="3475855"/>
                          <a:ext cx="3019425" cy="138112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5" name="ZoneTexte 64"/>
            <p:cNvSpPr txBox="1"/>
            <p:nvPr/>
          </p:nvSpPr>
          <p:spPr>
            <a:xfrm>
              <a:off x="6364654" y="5238455"/>
              <a:ext cx="2665423" cy="646986"/>
            </a:xfrm>
            <a:prstGeom prst="roundRect">
              <a:avLst/>
            </a:prstGeom>
            <a:ln w="25400">
              <a:solidFill>
                <a:srgbClr val="A216A2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</a:rPr>
                <a:t>Heating, ventilation, and Air Conditioning (HVAC)</a:t>
              </a:r>
              <a:endParaRPr lang="en-GB" sz="1600" b="1" dirty="0">
                <a:latin typeface="+mj-lt"/>
              </a:endParaRPr>
            </a:p>
          </p:txBody>
        </p:sp>
        <p:graphicFrame>
          <p:nvGraphicFramePr>
            <p:cNvPr id="69" name="Objet 6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501781927"/>
                </p:ext>
              </p:extLst>
            </p:nvPr>
          </p:nvGraphicFramePr>
          <p:xfrm>
            <a:off x="238662" y="5215341"/>
            <a:ext cx="2690739" cy="15619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486" name="Document" r:id="rId11" imgW="9308942" imgH="5386094" progId="Word.Document.12">
                    <p:embed/>
                  </p:oleObj>
                </mc:Choice>
                <mc:Fallback>
                  <p:oleObj name="Document" r:id="rId11" imgW="9308942" imgH="5386094" progId="Word.Document.1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8662" y="5215341"/>
                          <a:ext cx="2690739" cy="1561951"/>
                        </a:xfrm>
                        <a:prstGeom prst="rect">
                          <a:avLst/>
                        </a:prstGeom>
                        <a:noFill/>
                        <a:ln w="19050">
                          <a:solidFill>
                            <a:srgbClr val="0000FF"/>
                          </a:solidFill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0" name="ZoneTexte 69"/>
            <p:cNvSpPr txBox="1"/>
            <p:nvPr/>
          </p:nvSpPr>
          <p:spPr>
            <a:xfrm>
              <a:off x="2944323" y="6294164"/>
              <a:ext cx="17219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latin typeface="Arial" panose="020B0604020202020204" pitchFamily="34" charset="0"/>
                </a:rPr>
                <a:t>simulation model</a:t>
              </a:r>
            </a:p>
            <a:p>
              <a:r>
                <a:rPr lang="en-GB" sz="1600" dirty="0">
                  <a:latin typeface="Arial" panose="020B0604020202020204" pitchFamily="34" charset="0"/>
                </a:rPr>
                <a:t>based on EMR</a:t>
              </a:r>
            </a:p>
          </p:txBody>
        </p:sp>
        <p:pic>
          <p:nvPicPr>
            <p:cNvPr id="75" name="Picture 7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2907" y="6370936"/>
              <a:ext cx="732085" cy="4063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6" name="Groupe 15"/>
            <p:cNvGrpSpPr/>
            <p:nvPr/>
          </p:nvGrpSpPr>
          <p:grpSpPr>
            <a:xfrm>
              <a:off x="4832252" y="6370527"/>
              <a:ext cx="1556633" cy="432048"/>
              <a:chOff x="4832252" y="6370527"/>
              <a:chExt cx="1556633" cy="432048"/>
            </a:xfrm>
          </p:grpSpPr>
          <p:sp>
            <p:nvSpPr>
              <p:cNvPr id="74" name="Flèche droite 73"/>
              <p:cNvSpPr/>
              <p:nvPr/>
            </p:nvSpPr>
            <p:spPr>
              <a:xfrm>
                <a:off x="4860826" y="6370527"/>
                <a:ext cx="1528059" cy="432048"/>
              </a:xfrm>
              <a:prstGeom prst="rightArrow">
                <a:avLst/>
              </a:prstGeom>
              <a:solidFill>
                <a:srgbClr val="A216A2"/>
              </a:solidFill>
              <a:ln>
                <a:solidFill>
                  <a:srgbClr val="A216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ZoneTexte 75"/>
              <p:cNvSpPr txBox="1"/>
              <p:nvPr/>
            </p:nvSpPr>
            <p:spPr>
              <a:xfrm>
                <a:off x="4832252" y="6389448"/>
                <a:ext cx="15295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b="1" dirty="0">
                    <a:solidFill>
                      <a:schemeClr val="bg1"/>
                    </a:solidFill>
                  </a:rPr>
                  <a:t>model used in</a:t>
                </a:r>
              </a:p>
            </p:txBody>
          </p:sp>
        </p:grpSp>
        <p:sp>
          <p:nvSpPr>
            <p:cNvPr id="77" name="ZoneTexte 76"/>
            <p:cNvSpPr txBox="1"/>
            <p:nvPr/>
          </p:nvSpPr>
          <p:spPr>
            <a:xfrm>
              <a:off x="7171971" y="5904894"/>
              <a:ext cx="197361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400" dirty="0">
                  <a:latin typeface="Arial" panose="020B0604020202020204" pitchFamily="34" charset="0"/>
                </a:rPr>
                <a:t>|PhD </a:t>
              </a:r>
              <a:r>
                <a:rPr lang="en-GB" sz="1400" dirty="0" err="1">
                  <a:latin typeface="Arial" panose="020B0604020202020204" pitchFamily="34" charset="0"/>
                </a:rPr>
                <a:t>Desresveaux</a:t>
              </a:r>
              <a:r>
                <a:rPr lang="en-GB" sz="1400" dirty="0">
                  <a:latin typeface="Arial" panose="020B0604020202020204" pitchFamily="34" charset="0"/>
                </a:rPr>
                <a:t> 20]</a:t>
              </a:r>
            </a:p>
          </p:txBody>
        </p:sp>
        <p:sp>
          <p:nvSpPr>
            <p:cNvPr id="2" name="ZoneTexte 1"/>
            <p:cNvSpPr txBox="1"/>
            <p:nvPr/>
          </p:nvSpPr>
          <p:spPr>
            <a:xfrm>
              <a:off x="285016" y="4603035"/>
              <a:ext cx="1358064" cy="33855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latin typeface="+mj-lt"/>
                </a:rPr>
                <a:t>Renault </a:t>
              </a:r>
              <a:r>
                <a:rPr lang="en-GB" sz="1600" dirty="0" err="1">
                  <a:latin typeface="+mj-lt"/>
                </a:rPr>
                <a:t>Zoé</a:t>
              </a:r>
              <a:r>
                <a:rPr lang="en-GB" sz="1600" dirty="0">
                  <a:latin typeface="+mj-lt"/>
                </a:rPr>
                <a:t> </a:t>
              </a:r>
            </a:p>
          </p:txBody>
        </p:sp>
        <p:sp>
          <p:nvSpPr>
            <p:cNvPr id="79" name="ZoneTexte 78"/>
            <p:cNvSpPr txBox="1"/>
            <p:nvPr/>
          </p:nvSpPr>
          <p:spPr>
            <a:xfrm>
              <a:off x="7472785" y="6399522"/>
              <a:ext cx="1056700" cy="369332"/>
            </a:xfrm>
            <a:prstGeom prst="rect">
              <a:avLst/>
            </a:prstGeom>
            <a:solidFill>
              <a:srgbClr val="A216A2"/>
            </a:solidFill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CUMIN</a:t>
              </a:r>
            </a:p>
          </p:txBody>
        </p:sp>
      </p:grpSp>
      <p:graphicFrame>
        <p:nvGraphicFramePr>
          <p:cNvPr id="80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8587178"/>
              </p:ext>
            </p:extLst>
          </p:nvPr>
        </p:nvGraphicFramePr>
        <p:xfrm>
          <a:off x="4614557" y="2117262"/>
          <a:ext cx="1315388" cy="435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7" name="Picture" r:id="rId14" imgW="1323511" imgH="418665" progId="Word.Picture.8">
                  <p:embed/>
                </p:oleObj>
              </mc:Choice>
              <mc:Fallback>
                <p:oleObj name="Picture" r:id="rId14" imgW="1323511" imgH="418665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4557" y="2117262"/>
                        <a:ext cx="1315388" cy="4356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3" name="Groupe 82"/>
          <p:cNvGrpSpPr/>
          <p:nvPr/>
        </p:nvGrpSpPr>
        <p:grpSpPr>
          <a:xfrm>
            <a:off x="2889552" y="2112846"/>
            <a:ext cx="1556633" cy="432048"/>
            <a:chOff x="4832252" y="6370527"/>
            <a:chExt cx="1556633" cy="432048"/>
          </a:xfrm>
        </p:grpSpPr>
        <p:sp>
          <p:nvSpPr>
            <p:cNvPr id="84" name="Flèche droite 83"/>
            <p:cNvSpPr/>
            <p:nvPr/>
          </p:nvSpPr>
          <p:spPr>
            <a:xfrm>
              <a:off x="4860826" y="6370527"/>
              <a:ext cx="1528059" cy="432048"/>
            </a:xfrm>
            <a:prstGeom prst="rightArrow">
              <a:avLst/>
            </a:prstGeom>
            <a:solidFill>
              <a:srgbClr val="A216A2"/>
            </a:solidFill>
            <a:ln>
              <a:solidFill>
                <a:srgbClr val="A216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ZoneTexte 84"/>
            <p:cNvSpPr txBox="1"/>
            <p:nvPr/>
          </p:nvSpPr>
          <p:spPr>
            <a:xfrm>
              <a:off x="4832252" y="6389448"/>
              <a:ext cx="15295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model used in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6979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578372" y="1870385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altLang="fr-FR" sz="2400" b="1" dirty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t>1</a:t>
            </a:r>
          </a:p>
        </p:txBody>
      </p: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1332434" y="1810061"/>
            <a:ext cx="3382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Objective &amp; Means</a:t>
            </a: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1332434" y="4436654"/>
            <a:ext cx="6040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latin typeface="Arial" panose="020B0604020202020204" pitchFamily="34" charset="0"/>
                <a:cs typeface="Arial"/>
              </a:rPr>
              <a:t>Infrastructure Activities</a:t>
            </a:r>
            <a:br>
              <a:rPr lang="en-US" altLang="fr-FR" sz="2800" b="1" dirty="0"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latin typeface="Arial" panose="020B0604020202020204" pitchFamily="34" charset="0"/>
                <a:cs typeface="Arial"/>
              </a:rPr>
              <a:t>: Traction Power Supply for Railway Line</a:t>
            </a:r>
            <a:endParaRPr lang="fr-FR" altLang="fr-FR" sz="2400" dirty="0">
              <a:latin typeface="Arial" panose="020B0604020202020204" pitchFamily="34" charset="0"/>
              <a:cs typeface="Arial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279273" y="3090287"/>
            <a:ext cx="72642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Vehicle Activities</a:t>
            </a:r>
            <a:endParaRPr lang="en-US" altLang="fr-FR" sz="20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grpSp>
        <p:nvGrpSpPr>
          <p:cNvPr id="25" name="Groupe 24"/>
          <p:cNvGrpSpPr/>
          <p:nvPr/>
        </p:nvGrpSpPr>
        <p:grpSpPr>
          <a:xfrm>
            <a:off x="468834" y="1810853"/>
            <a:ext cx="576262" cy="576263"/>
            <a:chOff x="515539" y="3067532"/>
            <a:chExt cx="576262" cy="576263"/>
          </a:xfrm>
        </p:grpSpPr>
        <p:sp>
          <p:nvSpPr>
            <p:cNvPr id="29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513952" y="3140868"/>
            <a:ext cx="576262" cy="576263"/>
            <a:chOff x="515539" y="3067532"/>
            <a:chExt cx="576262" cy="576263"/>
          </a:xfrm>
        </p:grpSpPr>
        <p:sp>
          <p:nvSpPr>
            <p:cNvPr id="26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</p:grpSp>
      <p:grpSp>
        <p:nvGrpSpPr>
          <p:cNvPr id="33" name="Groupe 32"/>
          <p:cNvGrpSpPr/>
          <p:nvPr/>
        </p:nvGrpSpPr>
        <p:grpSpPr>
          <a:xfrm>
            <a:off x="506932" y="4440630"/>
            <a:ext cx="576262" cy="576263"/>
            <a:chOff x="515539" y="4425085"/>
            <a:chExt cx="576262" cy="576263"/>
          </a:xfrm>
        </p:grpSpPr>
        <p:sp>
          <p:nvSpPr>
            <p:cNvPr id="34" name="Rectangle 5"/>
            <p:cNvSpPr>
              <a:spLocks noChangeArrowheads="1"/>
            </p:cNvSpPr>
            <p:nvPr/>
          </p:nvSpPr>
          <p:spPr bwMode="auto">
            <a:xfrm rot="2610129">
              <a:off x="515539" y="4425085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5" name="Text Box 11"/>
            <p:cNvSpPr txBox="1">
              <a:spLocks noChangeArrowheads="1"/>
            </p:cNvSpPr>
            <p:nvPr/>
          </p:nvSpPr>
          <p:spPr bwMode="auto">
            <a:xfrm>
              <a:off x="623990" y="4483822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9663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Object 8"/>
          <p:cNvGraphicFramePr>
            <a:graphicFrameLocks noChangeAspect="1"/>
          </p:cNvGraphicFramePr>
          <p:nvPr/>
        </p:nvGraphicFramePr>
        <p:xfrm>
          <a:off x="858838" y="1519238"/>
          <a:ext cx="6678612" cy="234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1" name="Picture" r:id="rId3" imgW="7622640" imgH="2736720" progId="Word.Picture.8">
                  <p:embed/>
                </p:oleObj>
              </mc:Choice>
              <mc:Fallback>
                <p:oleObj name="Picture" r:id="rId3" imgW="7622640" imgH="2736720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 t="3944" b="-1315"/>
                      <a:stretch>
                        <a:fillRect/>
                      </a:stretch>
                    </p:blipFill>
                    <p:spPr bwMode="auto">
                      <a:xfrm>
                        <a:off x="858838" y="1519238"/>
                        <a:ext cx="6678612" cy="2341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89" name="Image 52" descr="NéoVal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528" y="1051476"/>
            <a:ext cx="1325499" cy="8385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4" name="Image 7" descr="Logo Siemens.jp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9019" y="2000584"/>
            <a:ext cx="1112655" cy="205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6267029" y="2659957"/>
            <a:ext cx="703693" cy="127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6458817" y="3483961"/>
            <a:ext cx="767154" cy="127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47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719093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Traction Power Supply for Railway Line</a:t>
            </a:r>
            <a:endParaRPr lang="fr-FR" altLang="fr-F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68338" y="6453336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j-lt"/>
              </a:rPr>
              <a:t>[PhD </a:t>
            </a:r>
            <a:r>
              <a:rPr lang="en-GB" dirty="0" err="1">
                <a:latin typeface="+mj-lt"/>
              </a:rPr>
              <a:t>Mayet</a:t>
            </a:r>
            <a:r>
              <a:rPr lang="en-GB" dirty="0">
                <a:latin typeface="+mj-lt"/>
              </a:rPr>
              <a:t> 16]</a:t>
            </a:r>
          </a:p>
        </p:txBody>
      </p:sp>
      <p:sp>
        <p:nvSpPr>
          <p:cNvPr id="34" name="ZoneTexte 33"/>
          <p:cNvSpPr txBox="1"/>
          <p:nvPr/>
        </p:nvSpPr>
        <p:spPr>
          <a:xfrm>
            <a:off x="2760739" y="692696"/>
            <a:ext cx="3672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latin typeface="+mj-lt"/>
              </a:rPr>
              <a:t>Développement simulateur</a:t>
            </a:r>
          </a:p>
          <a:p>
            <a:pPr algn="ctr"/>
            <a:r>
              <a:rPr lang="fr-FR" dirty="0">
                <a:latin typeface="+mj-lt"/>
              </a:rPr>
              <a:t>carrousel de métros (via la REM)</a:t>
            </a:r>
          </a:p>
        </p:txBody>
      </p:sp>
      <p:sp>
        <p:nvSpPr>
          <p:cNvPr id="8" name="Ellipse 7"/>
          <p:cNvSpPr/>
          <p:nvPr/>
        </p:nvSpPr>
        <p:spPr>
          <a:xfrm>
            <a:off x="2988618" y="2787050"/>
            <a:ext cx="2880319" cy="425926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ZoneTexte 38"/>
          <p:cNvSpPr txBox="1"/>
          <p:nvPr/>
        </p:nvSpPr>
        <p:spPr>
          <a:xfrm>
            <a:off x="3348658" y="4078813"/>
            <a:ext cx="2065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latin typeface="+mj-lt"/>
              </a:rPr>
              <a:t>Validation modèle </a:t>
            </a:r>
          </a:p>
          <a:p>
            <a:pPr algn="ctr"/>
            <a:r>
              <a:rPr lang="fr-FR" dirty="0">
                <a:latin typeface="+mj-lt"/>
              </a:rPr>
              <a:t>avec métro réel</a:t>
            </a:r>
          </a:p>
        </p:txBody>
      </p:sp>
      <p:sp>
        <p:nvSpPr>
          <p:cNvPr id="43" name="Ellipse 42"/>
          <p:cNvSpPr/>
          <p:nvPr/>
        </p:nvSpPr>
        <p:spPr>
          <a:xfrm>
            <a:off x="2265217" y="1434413"/>
            <a:ext cx="1190179" cy="12146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ZoneTexte 44"/>
          <p:cNvSpPr txBox="1"/>
          <p:nvPr/>
        </p:nvSpPr>
        <p:spPr>
          <a:xfrm>
            <a:off x="6488752" y="4328562"/>
            <a:ext cx="2373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latin typeface="+mj-lt"/>
              </a:rPr>
              <a:t>Validation simulateur </a:t>
            </a:r>
          </a:p>
          <a:p>
            <a:pPr algn="ctr"/>
            <a:r>
              <a:rPr lang="fr-FR" dirty="0">
                <a:latin typeface="+mj-lt"/>
              </a:rPr>
              <a:t>sur piste d’essai</a:t>
            </a:r>
          </a:p>
          <a:p>
            <a:pPr algn="ctr"/>
            <a:r>
              <a:rPr lang="fr-FR" dirty="0">
                <a:latin typeface="+mj-lt"/>
              </a:rPr>
              <a:t>en </a:t>
            </a:r>
            <a:r>
              <a:rPr lang="fr-FR" b="1" dirty="0">
                <a:latin typeface="+mj-lt"/>
              </a:rPr>
              <a:t>mono-train</a:t>
            </a:r>
          </a:p>
        </p:txBody>
      </p:sp>
      <p:cxnSp>
        <p:nvCxnSpPr>
          <p:cNvPr id="48" name="Connecteur droit 47"/>
          <p:cNvCxnSpPr/>
          <p:nvPr/>
        </p:nvCxnSpPr>
        <p:spPr>
          <a:xfrm flipH="1">
            <a:off x="1867125" y="2642697"/>
            <a:ext cx="993181" cy="1650399"/>
          </a:xfrm>
          <a:prstGeom prst="line">
            <a:avLst/>
          </a:prstGeom>
          <a:ln w="25400">
            <a:solidFill>
              <a:srgbClr val="FF0000"/>
            </a:solidFill>
            <a:headEnd type="none"/>
            <a:tailEnd type="stealth" w="lg" len="lg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>
            <a:off x="4413668" y="3222956"/>
            <a:ext cx="15109" cy="926124"/>
          </a:xfrm>
          <a:prstGeom prst="line">
            <a:avLst/>
          </a:prstGeom>
          <a:ln w="25400">
            <a:solidFill>
              <a:srgbClr val="FF0000"/>
            </a:solidFill>
            <a:headEnd type="none"/>
            <a:tailEnd type="stealth" w="lg" len="lg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5" name="ZoneTexte 54"/>
          <p:cNvSpPr txBox="1"/>
          <p:nvPr/>
        </p:nvSpPr>
        <p:spPr>
          <a:xfrm>
            <a:off x="923116" y="4162972"/>
            <a:ext cx="2065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latin typeface="+mj-lt"/>
              </a:rPr>
              <a:t>Validation modèle </a:t>
            </a:r>
          </a:p>
          <a:p>
            <a:pPr algn="ctr"/>
            <a:r>
              <a:rPr lang="fr-FR" dirty="0">
                <a:latin typeface="+mj-lt"/>
              </a:rPr>
              <a:t>sur la plateforme</a:t>
            </a:r>
          </a:p>
        </p:txBody>
      </p:sp>
      <p:sp>
        <p:nvSpPr>
          <p:cNvPr id="56" name="Ellipse 55"/>
          <p:cNvSpPr/>
          <p:nvPr/>
        </p:nvSpPr>
        <p:spPr>
          <a:xfrm rot="19662850">
            <a:off x="5726533" y="1248771"/>
            <a:ext cx="1190179" cy="2507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7" name="Connecteur droit 56"/>
          <p:cNvCxnSpPr/>
          <p:nvPr/>
        </p:nvCxnSpPr>
        <p:spPr>
          <a:xfrm>
            <a:off x="6949843" y="3568310"/>
            <a:ext cx="544544" cy="779738"/>
          </a:xfrm>
          <a:prstGeom prst="line">
            <a:avLst/>
          </a:prstGeom>
          <a:ln w="25400">
            <a:solidFill>
              <a:srgbClr val="FF0000"/>
            </a:solidFill>
            <a:headEnd type="none"/>
            <a:tailEnd type="stealth" w="lg" len="lg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61" name="Picture 16" descr="4 cantons2"/>
          <p:cNvPicPr>
            <a:picLocks noChangeAspect="1" noChangeArrowheads="1"/>
          </p:cNvPicPr>
          <p:nvPr/>
        </p:nvPicPr>
        <p:blipFill>
          <a:blip r:embed="rId7" cstate="screen">
            <a:lum brigh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53324" y="5301208"/>
            <a:ext cx="1995934" cy="1203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69" name="Groupe 7168"/>
          <p:cNvGrpSpPr/>
          <p:nvPr/>
        </p:nvGrpSpPr>
        <p:grpSpPr>
          <a:xfrm>
            <a:off x="3145546" y="5126333"/>
            <a:ext cx="2497222" cy="1543027"/>
            <a:chOff x="3145546" y="5126333"/>
            <a:chExt cx="2497222" cy="1543027"/>
          </a:xfrm>
        </p:grpSpPr>
        <p:sp>
          <p:nvSpPr>
            <p:cNvPr id="63" name="ZoneTexte 62"/>
            <p:cNvSpPr txBox="1"/>
            <p:nvPr/>
          </p:nvSpPr>
          <p:spPr>
            <a:xfrm>
              <a:off x="3194770" y="5126333"/>
              <a:ext cx="237327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dirty="0">
                  <a:latin typeface="+mj-lt"/>
                </a:rPr>
                <a:t>Validation simulateur </a:t>
              </a:r>
            </a:p>
            <a:p>
              <a:pPr algn="ctr"/>
              <a:r>
                <a:rPr lang="fr-FR" dirty="0">
                  <a:latin typeface="+mj-lt"/>
                </a:rPr>
                <a:t>en </a:t>
              </a:r>
              <a:r>
                <a:rPr lang="fr-FR" b="1" dirty="0" err="1">
                  <a:latin typeface="+mj-lt"/>
                </a:rPr>
                <a:t>multi-train</a:t>
              </a:r>
              <a:r>
                <a:rPr lang="fr-FR" b="1" dirty="0">
                  <a:latin typeface="+mj-lt"/>
                </a:rPr>
                <a:t> ??</a:t>
              </a:r>
            </a:p>
          </p:txBody>
        </p:sp>
        <p:cxnSp>
          <p:nvCxnSpPr>
            <p:cNvPr id="64" name="Connecteur droit 63"/>
            <p:cNvCxnSpPr/>
            <p:nvPr/>
          </p:nvCxnSpPr>
          <p:spPr>
            <a:xfrm>
              <a:off x="4356770" y="5733256"/>
              <a:ext cx="9930" cy="608664"/>
            </a:xfrm>
            <a:prstGeom prst="line">
              <a:avLst/>
            </a:prstGeom>
            <a:ln w="25400">
              <a:solidFill>
                <a:srgbClr val="FF0000"/>
              </a:solidFill>
              <a:headEnd type="none"/>
              <a:tailEnd type="stealth" w="lg" len="lg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sp>
          <p:nvSpPr>
            <p:cNvPr id="66" name="ZoneTexte 65"/>
            <p:cNvSpPr txBox="1"/>
            <p:nvPr/>
          </p:nvSpPr>
          <p:spPr>
            <a:xfrm>
              <a:off x="3145546" y="6300028"/>
              <a:ext cx="249722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dirty="0">
                  <a:latin typeface="+mj-lt"/>
                </a:rPr>
                <a:t>HIL sur plate-forme eV</a:t>
              </a:r>
              <a:endParaRPr lang="fr-FR" b="1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656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Rectangle 125"/>
          <p:cNvSpPr/>
          <p:nvPr/>
        </p:nvSpPr>
        <p:spPr bwMode="auto">
          <a:xfrm>
            <a:off x="0" y="3628327"/>
            <a:ext cx="9145588" cy="29664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120" name="Rectangle 119"/>
          <p:cNvSpPr/>
          <p:nvPr/>
        </p:nvSpPr>
        <p:spPr bwMode="auto">
          <a:xfrm>
            <a:off x="0" y="902238"/>
            <a:ext cx="9145588" cy="25267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fr-FR"/>
          </a:p>
        </p:txBody>
      </p:sp>
      <p:graphicFrame>
        <p:nvGraphicFramePr>
          <p:cNvPr id="10244" name="Object 3"/>
          <p:cNvGraphicFramePr>
            <a:graphicFrameLocks noChangeAspect="1"/>
          </p:cNvGraphicFramePr>
          <p:nvPr/>
        </p:nvGraphicFramePr>
        <p:xfrm>
          <a:off x="-13191" y="900773"/>
          <a:ext cx="9170504" cy="578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00" name="Picture" r:id="rId3" imgW="11816124" imgH="7435056" progId="Word.Picture.8">
                  <p:embed/>
                </p:oleObj>
              </mc:Choice>
              <mc:Fallback>
                <p:oleObj name="Picture" r:id="rId3" imgW="11816124" imgH="7435056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-1549"/>
                      <a:stretch>
                        <a:fillRect/>
                      </a:stretch>
                    </p:blipFill>
                    <p:spPr bwMode="auto">
                      <a:xfrm>
                        <a:off x="-13191" y="900773"/>
                        <a:ext cx="9170504" cy="578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8" name="Rectangle 9"/>
          <p:cNvSpPr>
            <a:spLocks noChangeArrowheads="1"/>
          </p:cNvSpPr>
          <p:nvPr/>
        </p:nvSpPr>
        <p:spPr bwMode="auto">
          <a:xfrm>
            <a:off x="0" y="913968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4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648106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Traction Power Supply for Railway Line</a:t>
            </a:r>
            <a:endParaRPr lang="fr-FR" altLang="fr-F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25" name="Object 9"/>
          <p:cNvGraphicFramePr>
            <a:graphicFrameLocks noChangeAspect="1"/>
          </p:cNvGraphicFramePr>
          <p:nvPr/>
        </p:nvGraphicFramePr>
        <p:xfrm>
          <a:off x="-14326" y="881537"/>
          <a:ext cx="9150350" cy="578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101" name="Picture" r:id="rId5" imgW="11791440" imgH="7432200" progId="Word.Picture.8">
                  <p:embed/>
                </p:oleObj>
              </mc:Choice>
              <mc:Fallback>
                <p:oleObj name="Picture" r:id="rId5" imgW="11791440" imgH="7432200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 b="-1549"/>
                      <a:stretch>
                        <a:fillRect/>
                      </a:stretch>
                    </p:blipFill>
                    <p:spPr bwMode="auto">
                      <a:xfrm>
                        <a:off x="-14326" y="881537"/>
                        <a:ext cx="9150350" cy="578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oupe 14"/>
          <p:cNvGrpSpPr/>
          <p:nvPr/>
        </p:nvGrpSpPr>
        <p:grpSpPr>
          <a:xfrm>
            <a:off x="3888286" y="812833"/>
            <a:ext cx="1728480" cy="1835769"/>
            <a:chOff x="3738327" y="3721506"/>
            <a:chExt cx="1770571" cy="1857003"/>
          </a:xfrm>
        </p:grpSpPr>
        <p:sp>
          <p:nvSpPr>
            <p:cNvPr id="16" name="Rectangle 15"/>
            <p:cNvSpPr/>
            <p:nvPr/>
          </p:nvSpPr>
          <p:spPr bwMode="gray">
            <a:xfrm>
              <a:off x="3738327" y="3846423"/>
              <a:ext cx="1770571" cy="1352314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lIns="99710" tIns="66473" rIns="66473" bIns="66473" rtlCol="0" anchor="ctr"/>
            <a:lstStyle/>
            <a:p>
              <a:pPr algn="ctr" eaLnBrk="1" hangingPunct="1">
                <a:lnSpc>
                  <a:spcPct val="150000"/>
                </a:lnSpc>
                <a:spcBef>
                  <a:spcPts val="0"/>
                </a:spcBef>
              </a:pPr>
              <a:endParaRPr lang="fr-FR" sz="1292" kern="0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  <p:graphicFrame>
          <p:nvGraphicFramePr>
            <p:cNvPr id="17" name="Object 8"/>
            <p:cNvGraphicFramePr>
              <a:graphicFrameLocks noChangeAspect="1"/>
            </p:cNvGraphicFramePr>
            <p:nvPr/>
          </p:nvGraphicFramePr>
          <p:xfrm>
            <a:off x="3933399" y="3721506"/>
            <a:ext cx="1315321" cy="18570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102" name="Picture" r:id="rId7" imgW="1080000" imgH="1729080" progId="Word.Picture.8">
                    <p:embed/>
                  </p:oleObj>
                </mc:Choice>
                <mc:Fallback>
                  <p:oleObj name="Picture" r:id="rId7" imgW="1080000" imgH="1729080" progId="Word.Picture.8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/>
                        <a:srcRect t="3944" b="-1315"/>
                        <a:stretch>
                          <a:fillRect/>
                        </a:stretch>
                      </p:blipFill>
                      <p:spPr bwMode="auto">
                        <a:xfrm>
                          <a:off x="3933399" y="3721506"/>
                          <a:ext cx="1315321" cy="18570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e 4"/>
          <p:cNvGrpSpPr/>
          <p:nvPr/>
        </p:nvGrpSpPr>
        <p:grpSpPr>
          <a:xfrm>
            <a:off x="252314" y="3524486"/>
            <a:ext cx="8712968" cy="2902163"/>
            <a:chOff x="252314" y="3524486"/>
            <a:chExt cx="8712968" cy="2902163"/>
          </a:xfrm>
        </p:grpSpPr>
        <p:sp>
          <p:nvSpPr>
            <p:cNvPr id="10263" name="Text Box 3"/>
            <p:cNvSpPr txBox="1">
              <a:spLocks noChangeArrowheads="1"/>
            </p:cNvSpPr>
            <p:nvPr/>
          </p:nvSpPr>
          <p:spPr bwMode="auto">
            <a:xfrm>
              <a:off x="3907989" y="6039363"/>
              <a:ext cx="2592738" cy="387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ts val="2308"/>
                </a:lnSpc>
              </a:pPr>
              <a:r>
                <a:rPr lang="fr-FR" altLang="fr-FR" sz="1292" b="1" dirty="0">
                  <a:latin typeface="Arial" panose="020B0604020202020204" pitchFamily="34" charset="0"/>
                </a:rPr>
                <a:t>Contrôle   (carte </a:t>
              </a:r>
              <a:r>
                <a:rPr lang="fr-FR" altLang="fr-FR" sz="1292" b="1" dirty="0" err="1">
                  <a:latin typeface="Arial" panose="020B0604020202020204" pitchFamily="34" charset="0"/>
                </a:rPr>
                <a:t>dSPACE</a:t>
              </a:r>
              <a:r>
                <a:rPr lang="fr-FR" altLang="fr-FR" sz="1292" b="1" dirty="0">
                  <a:latin typeface="Arial" panose="020B0604020202020204" pitchFamily="34" charset="0"/>
                </a:rPr>
                <a:t> 1103)</a:t>
              </a:r>
              <a:endParaRPr lang="fr-FR" altLang="fr-FR" sz="1292" dirty="0">
                <a:latin typeface="Arial" panose="020B0604020202020204" pitchFamily="34" charset="0"/>
              </a:endParaRPr>
            </a:p>
          </p:txBody>
        </p:sp>
        <p:sp>
          <p:nvSpPr>
            <p:cNvPr id="3" name="Rectangle à coins arrondis 2"/>
            <p:cNvSpPr/>
            <p:nvPr/>
          </p:nvSpPr>
          <p:spPr bwMode="gray">
            <a:xfrm>
              <a:off x="252314" y="3524486"/>
              <a:ext cx="8712968" cy="2902163"/>
            </a:xfrm>
            <a:prstGeom prst="roundRect">
              <a:avLst/>
            </a:prstGeom>
            <a:noFill/>
            <a:ln w="25400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99710" tIns="66473" rIns="66473" bIns="66473" rtlCol="0" anchor="ctr"/>
            <a:lstStyle/>
            <a:p>
              <a:pPr algn="ctr" eaLnBrk="1" hangingPunct="1">
                <a:lnSpc>
                  <a:spcPct val="150000"/>
                </a:lnSpc>
                <a:spcBef>
                  <a:spcPts val="0"/>
                </a:spcBef>
              </a:pPr>
              <a:endParaRPr lang="fr-FR" sz="1292" kern="0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grpSp>
        <p:nvGrpSpPr>
          <p:cNvPr id="4" name="Groupe 3"/>
          <p:cNvGrpSpPr/>
          <p:nvPr/>
        </p:nvGrpSpPr>
        <p:grpSpPr>
          <a:xfrm>
            <a:off x="252314" y="764704"/>
            <a:ext cx="8712968" cy="2591651"/>
            <a:chOff x="252314" y="764704"/>
            <a:chExt cx="8712968" cy="2591651"/>
          </a:xfrm>
        </p:grpSpPr>
        <p:sp>
          <p:nvSpPr>
            <p:cNvPr id="10261" name="Text Box 3"/>
            <p:cNvSpPr txBox="1">
              <a:spLocks noChangeArrowheads="1"/>
            </p:cNvSpPr>
            <p:nvPr/>
          </p:nvSpPr>
          <p:spPr bwMode="auto">
            <a:xfrm>
              <a:off x="6039242" y="1778333"/>
              <a:ext cx="2393297" cy="387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ts val="2308"/>
                </a:lnSpc>
              </a:pPr>
              <a:r>
                <a:rPr lang="fr-FR" altLang="fr-FR" sz="1292" b="1" dirty="0">
                  <a:latin typeface="Arial" panose="020B0604020202020204" pitchFamily="34" charset="0"/>
                </a:rPr>
                <a:t>Plate-forme expérimentale</a:t>
              </a:r>
              <a:endParaRPr lang="fr-FR" altLang="fr-FR" sz="1292" dirty="0">
                <a:latin typeface="Arial" panose="020B0604020202020204" pitchFamily="34" charset="0"/>
              </a:endParaRPr>
            </a:p>
          </p:txBody>
        </p:sp>
        <p:sp>
          <p:nvSpPr>
            <p:cNvPr id="28" name="Rectangle à coins arrondis 27"/>
            <p:cNvSpPr/>
            <p:nvPr/>
          </p:nvSpPr>
          <p:spPr bwMode="gray">
            <a:xfrm>
              <a:off x="252314" y="764704"/>
              <a:ext cx="8712968" cy="2591651"/>
            </a:xfrm>
            <a:prstGeom prst="roundRect">
              <a:avLst/>
            </a:prstGeom>
            <a:noFill/>
            <a:ln w="25400" algn="ctr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99710" tIns="66473" rIns="66473" bIns="66473" rtlCol="0" anchor="ctr"/>
            <a:lstStyle/>
            <a:p>
              <a:pPr algn="ctr" eaLnBrk="1" hangingPunct="1">
                <a:lnSpc>
                  <a:spcPct val="150000"/>
                </a:lnSpc>
                <a:spcBef>
                  <a:spcPts val="0"/>
                </a:spcBef>
              </a:pPr>
              <a:endParaRPr lang="fr-FR" sz="1292" kern="0" dirty="0">
                <a:solidFill>
                  <a:srgbClr val="000000"/>
                </a:solidFill>
                <a:latin typeface="Arial" pitchFamily="34" charset="0"/>
              </a:endParaRPr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514827" y="920408"/>
            <a:ext cx="8247675" cy="1421309"/>
            <a:chOff x="514827" y="920408"/>
            <a:chExt cx="8247675" cy="1421309"/>
          </a:xfrm>
        </p:grpSpPr>
        <p:pic>
          <p:nvPicPr>
            <p:cNvPr id="31" name="Image 52" descr="NéoVal.jpg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27" y="939794"/>
              <a:ext cx="1325499" cy="83853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Image 52" descr="NéoVal.jpg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7003" y="920408"/>
              <a:ext cx="1325499" cy="83853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7" name="Connecteur droit avec flèche 6"/>
            <p:cNvCxnSpPr/>
            <p:nvPr/>
          </p:nvCxnSpPr>
          <p:spPr>
            <a:xfrm>
              <a:off x="1120827" y="1846013"/>
              <a:ext cx="142121" cy="495704"/>
            </a:xfrm>
            <a:prstGeom prst="straightConnector1">
              <a:avLst/>
            </a:prstGeom>
            <a:ln w="1905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avec flèche 8"/>
            <p:cNvCxnSpPr/>
            <p:nvPr/>
          </p:nvCxnSpPr>
          <p:spPr>
            <a:xfrm flipH="1">
              <a:off x="8389218" y="1815889"/>
              <a:ext cx="144016" cy="503603"/>
            </a:xfrm>
            <a:prstGeom prst="straightConnector1">
              <a:avLst/>
            </a:prstGeom>
            <a:ln w="1905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e 1"/>
          <p:cNvGrpSpPr/>
          <p:nvPr/>
        </p:nvGrpSpPr>
        <p:grpSpPr>
          <a:xfrm>
            <a:off x="612354" y="2273174"/>
            <a:ext cx="8208912" cy="1009338"/>
            <a:chOff x="612354" y="2273174"/>
            <a:chExt cx="8208912" cy="1009338"/>
          </a:xfrm>
        </p:grpSpPr>
        <p:pic>
          <p:nvPicPr>
            <p:cNvPr id="22" name="Image 52" descr="NéoVal.jpg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354" y="2273174"/>
              <a:ext cx="2160240" cy="100564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Image 52" descr="NéoVal.jpg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1026" y="2276872"/>
              <a:ext cx="2160240" cy="100564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Rectangle 5"/>
          <p:cNvSpPr/>
          <p:nvPr/>
        </p:nvSpPr>
        <p:spPr>
          <a:xfrm>
            <a:off x="107950" y="3429000"/>
            <a:ext cx="9028074" cy="32551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631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719093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Traction Power Supply for Railway Line</a:t>
            </a:r>
            <a:endParaRPr lang="fr-FR" altLang="fr-F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26" name="Imag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4777" y="5786744"/>
            <a:ext cx="1050811" cy="108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402" y="1570290"/>
            <a:ext cx="2234818" cy="675101"/>
          </a:xfrm>
          <a:prstGeom prst="rect">
            <a:avLst/>
          </a:prstGeom>
        </p:spPr>
      </p:pic>
      <p:pic>
        <p:nvPicPr>
          <p:cNvPr id="13" name="Picture 24" descr="Logo Région HDF - partenair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802" y="1704326"/>
            <a:ext cx="2224143" cy="440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108298" y="1240651"/>
            <a:ext cx="1056700" cy="369332"/>
          </a:xfrm>
          <a:prstGeom prst="rect">
            <a:avLst/>
          </a:prstGeom>
          <a:solidFill>
            <a:srgbClr val="A216A2"/>
          </a:solidFill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rial Black" panose="020B0A04020102020204" pitchFamily="34" charset="0"/>
              </a:rPr>
              <a:t>CUMIN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622927" y="790058"/>
            <a:ext cx="1435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Arial Black" panose="020B0A04020102020204" pitchFamily="34" charset="0"/>
              </a:rPr>
              <a:t>Next Step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1164998" y="1232559"/>
            <a:ext cx="795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A216A2"/>
                </a:solidFill>
                <a:latin typeface="Arial Black" panose="020B0A04020102020204" pitchFamily="34" charset="0"/>
              </a:rPr>
              <a:t>REMUS  </a:t>
            </a:r>
            <a:r>
              <a:rPr lang="en-GB" dirty="0">
                <a:latin typeface="+mj-lt"/>
              </a:rPr>
              <a:t>(Recovery of Energy of Metros for Universities with Sustainability)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4998" y="1240651"/>
            <a:ext cx="1031532" cy="361240"/>
          </a:xfrm>
          <a:prstGeom prst="rect">
            <a:avLst/>
          </a:prstGeom>
          <a:noFill/>
          <a:ln>
            <a:solidFill>
              <a:srgbClr val="A216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ZoneTexte 18"/>
          <p:cNvSpPr txBox="1"/>
          <p:nvPr/>
        </p:nvSpPr>
        <p:spPr>
          <a:xfrm>
            <a:off x="6559130" y="6296130"/>
            <a:ext cx="15600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</a:rPr>
              <a:t>|PhD </a:t>
            </a:r>
            <a:r>
              <a:rPr lang="en-GB" sz="1600" dirty="0" err="1">
                <a:latin typeface="Arial" panose="020B0604020202020204" pitchFamily="34" charset="0"/>
              </a:rPr>
              <a:t>O’Berriel</a:t>
            </a:r>
            <a:r>
              <a:rPr lang="en-GB" sz="1600" dirty="0">
                <a:latin typeface="Arial" panose="020B0604020202020204" pitchFamily="34" charset="0"/>
              </a:rPr>
              <a:t>]</a:t>
            </a:r>
          </a:p>
        </p:txBody>
      </p:sp>
      <p:pic>
        <p:nvPicPr>
          <p:cNvPr id="20" name="Picture 6" descr="UL-PRINT-2014-red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228" y="1707215"/>
            <a:ext cx="1009598" cy="434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5" descr="L2EP Log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2634" y="1742967"/>
            <a:ext cx="1292934" cy="344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e 2"/>
          <p:cNvGrpSpPr>
            <a:grpSpLocks/>
          </p:cNvGrpSpPr>
          <p:nvPr/>
        </p:nvGrpSpPr>
        <p:grpSpPr bwMode="auto">
          <a:xfrm>
            <a:off x="684362" y="2509954"/>
            <a:ext cx="7694087" cy="3097389"/>
            <a:chOff x="195263" y="2420937"/>
            <a:chExt cx="8785225" cy="4103688"/>
          </a:xfrm>
        </p:grpSpPr>
        <p:grpSp>
          <p:nvGrpSpPr>
            <p:cNvPr id="23" name="Groupe 3"/>
            <p:cNvGrpSpPr>
              <a:grpSpLocks/>
            </p:cNvGrpSpPr>
            <p:nvPr/>
          </p:nvGrpSpPr>
          <p:grpSpPr bwMode="auto">
            <a:xfrm>
              <a:off x="698241" y="2420937"/>
              <a:ext cx="1197678" cy="1682747"/>
              <a:chOff x="1864346" y="3227922"/>
              <a:chExt cx="1441006" cy="1962985"/>
            </a:xfrm>
          </p:grpSpPr>
          <p:sp>
            <p:nvSpPr>
              <p:cNvPr id="119" name="Rectangle 118"/>
              <p:cNvSpPr/>
              <p:nvPr/>
            </p:nvSpPr>
            <p:spPr>
              <a:xfrm>
                <a:off x="1864346" y="3227922"/>
                <a:ext cx="1441006" cy="1944757"/>
              </a:xfrm>
              <a:prstGeom prst="rect">
                <a:avLst/>
              </a:prstGeom>
              <a:solidFill>
                <a:srgbClr val="FF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1600">
                  <a:solidFill>
                    <a:srgbClr val="FFFFFF"/>
                  </a:solidFill>
                </a:endParaRPr>
              </a:p>
            </p:txBody>
          </p:sp>
          <p:graphicFrame>
            <p:nvGraphicFramePr>
              <p:cNvPr id="120" name="Object 8"/>
              <p:cNvGraphicFramePr>
                <a:graphicFrameLocks noChangeAspect="1"/>
              </p:cNvGraphicFramePr>
              <p:nvPr/>
            </p:nvGraphicFramePr>
            <p:xfrm>
              <a:off x="1944880" y="3357552"/>
              <a:ext cx="1279717" cy="183335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9445" name="Picture" r:id="rId8" imgW="1080240" imgH="1728383" progId="Word.Picture.8">
                      <p:embed/>
                    </p:oleObj>
                  </mc:Choice>
                  <mc:Fallback>
                    <p:oleObj name="Picture" r:id="rId8" imgW="1080240" imgH="1728383" progId="Word.Picture.8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 t="3944" b="-1315"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44880" y="3357552"/>
                            <a:ext cx="1279717" cy="183335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cxnSp>
          <p:nvCxnSpPr>
            <p:cNvPr id="24" name="Connecteur droit 23"/>
            <p:cNvCxnSpPr/>
            <p:nvPr/>
          </p:nvCxnSpPr>
          <p:spPr>
            <a:xfrm>
              <a:off x="195263" y="4436141"/>
              <a:ext cx="835442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necteur droit 26"/>
            <p:cNvCxnSpPr/>
            <p:nvPr/>
          </p:nvCxnSpPr>
          <p:spPr>
            <a:xfrm>
              <a:off x="195263" y="4653363"/>
              <a:ext cx="835442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ctangle 27"/>
            <p:cNvSpPr/>
            <p:nvPr/>
          </p:nvSpPr>
          <p:spPr>
            <a:xfrm>
              <a:off x="195263" y="5517022"/>
              <a:ext cx="1944253" cy="1007603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29" name="ZoneTexte 24"/>
            <p:cNvSpPr txBox="1">
              <a:spLocks noChangeArrowheads="1"/>
            </p:cNvSpPr>
            <p:nvPr/>
          </p:nvSpPr>
          <p:spPr bwMode="auto">
            <a:xfrm>
              <a:off x="195263" y="5582452"/>
              <a:ext cx="1021693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 dirty="0">
                  <a:latin typeface="+mj-lt"/>
                </a:rPr>
                <a:t>Subway 1</a:t>
              </a:r>
            </a:p>
          </p:txBody>
        </p:sp>
        <p:sp>
          <p:nvSpPr>
            <p:cNvPr id="32" name="ZoneTexte 26"/>
            <p:cNvSpPr txBox="1">
              <a:spLocks noChangeArrowheads="1"/>
            </p:cNvSpPr>
            <p:nvPr/>
          </p:nvSpPr>
          <p:spPr bwMode="auto">
            <a:xfrm>
              <a:off x="1099681" y="5577217"/>
              <a:ext cx="1021693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 dirty="0">
                  <a:latin typeface="+mj-lt"/>
                </a:rPr>
                <a:t>Subway 2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96760" y="6022133"/>
              <a:ext cx="1732234" cy="358548"/>
            </a:xfrm>
            <a:prstGeom prst="rect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39" name="ZoneTexte 194"/>
            <p:cNvSpPr txBox="1">
              <a:spLocks noChangeArrowheads="1"/>
            </p:cNvSpPr>
            <p:nvPr/>
          </p:nvSpPr>
          <p:spPr bwMode="auto">
            <a:xfrm>
              <a:off x="4907031" y="5893892"/>
              <a:ext cx="1773958" cy="336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GB" altLang="fr-FR" sz="1050" b="1">
                  <a:solidFill>
                    <a:srgbClr val="FFFFFF"/>
                  </a:solidFill>
                  <a:latin typeface="Verdana" panose="020B0604030504040204" pitchFamily="34" charset="0"/>
                </a:rPr>
                <a:t>Management  ECU</a:t>
              </a:r>
            </a:p>
          </p:txBody>
        </p:sp>
        <p:cxnSp>
          <p:nvCxnSpPr>
            <p:cNvPr id="40" name="Connecteur droit 39"/>
            <p:cNvCxnSpPr/>
            <p:nvPr/>
          </p:nvCxnSpPr>
          <p:spPr>
            <a:xfrm>
              <a:off x="986948" y="4088059"/>
              <a:ext cx="0" cy="9264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necteur droit 40"/>
            <p:cNvCxnSpPr/>
            <p:nvPr/>
          </p:nvCxnSpPr>
          <p:spPr>
            <a:xfrm>
              <a:off x="1564359" y="4077591"/>
              <a:ext cx="0" cy="115154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Ellipse 41"/>
            <p:cNvSpPr/>
            <p:nvPr/>
          </p:nvSpPr>
          <p:spPr>
            <a:xfrm>
              <a:off x="1537293" y="4624576"/>
              <a:ext cx="45110" cy="4972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43" name="Ellipse 42"/>
            <p:cNvSpPr/>
            <p:nvPr/>
          </p:nvSpPr>
          <p:spPr>
            <a:xfrm>
              <a:off x="964392" y="4415204"/>
              <a:ext cx="42855" cy="4972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44" name="Ellipse 43"/>
            <p:cNvSpPr/>
            <p:nvPr/>
          </p:nvSpPr>
          <p:spPr>
            <a:xfrm>
              <a:off x="959881" y="4988358"/>
              <a:ext cx="47366" cy="5234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45" name="Ellipse 44"/>
            <p:cNvSpPr/>
            <p:nvPr/>
          </p:nvSpPr>
          <p:spPr>
            <a:xfrm>
              <a:off x="1535038" y="5208199"/>
              <a:ext cx="45110" cy="5234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46" name="Connecteur droit 45"/>
            <p:cNvCxnSpPr/>
            <p:nvPr/>
          </p:nvCxnSpPr>
          <p:spPr>
            <a:xfrm>
              <a:off x="411792" y="4449226"/>
              <a:ext cx="0" cy="106779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cteur droit 47"/>
            <p:cNvCxnSpPr/>
            <p:nvPr/>
          </p:nvCxnSpPr>
          <p:spPr>
            <a:xfrm>
              <a:off x="481713" y="4653363"/>
              <a:ext cx="0" cy="86365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Ellipse 48"/>
            <p:cNvSpPr/>
            <p:nvPr/>
          </p:nvSpPr>
          <p:spPr>
            <a:xfrm>
              <a:off x="463668" y="4627192"/>
              <a:ext cx="45110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50" name="Ellipse 49"/>
            <p:cNvSpPr/>
            <p:nvPr/>
          </p:nvSpPr>
          <p:spPr>
            <a:xfrm>
              <a:off x="382470" y="4417820"/>
              <a:ext cx="45110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51" name="Connecteur droit 50"/>
            <p:cNvCxnSpPr/>
            <p:nvPr/>
          </p:nvCxnSpPr>
          <p:spPr>
            <a:xfrm>
              <a:off x="1751567" y="5024998"/>
              <a:ext cx="0" cy="49202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Connecteur droit 51"/>
            <p:cNvCxnSpPr/>
            <p:nvPr/>
          </p:nvCxnSpPr>
          <p:spPr>
            <a:xfrm>
              <a:off x="1823744" y="5229136"/>
              <a:ext cx="0" cy="28788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Ellipse 52"/>
            <p:cNvSpPr/>
            <p:nvPr/>
          </p:nvSpPr>
          <p:spPr>
            <a:xfrm>
              <a:off x="1805700" y="5202964"/>
              <a:ext cx="45110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54" name="Ellipse 53"/>
            <p:cNvSpPr/>
            <p:nvPr/>
          </p:nvSpPr>
          <p:spPr>
            <a:xfrm>
              <a:off x="1724501" y="4993593"/>
              <a:ext cx="45110" cy="52343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55" name="Connecteur droit avec flèche 54"/>
            <p:cNvCxnSpPr/>
            <p:nvPr/>
          </p:nvCxnSpPr>
          <p:spPr>
            <a:xfrm>
              <a:off x="4273232" y="4551295"/>
              <a:ext cx="31351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Connecteur droit 55"/>
            <p:cNvCxnSpPr/>
            <p:nvPr/>
          </p:nvCxnSpPr>
          <p:spPr bwMode="auto">
            <a:xfrm>
              <a:off x="195263" y="5014530"/>
              <a:ext cx="835442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necteur droit 56"/>
            <p:cNvCxnSpPr/>
            <p:nvPr/>
          </p:nvCxnSpPr>
          <p:spPr bwMode="auto">
            <a:xfrm>
              <a:off x="195263" y="5229136"/>
              <a:ext cx="835442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Connecteur droit avec flèche 57"/>
            <p:cNvCxnSpPr/>
            <p:nvPr/>
          </p:nvCxnSpPr>
          <p:spPr bwMode="auto">
            <a:xfrm>
              <a:off x="4325108" y="5127068"/>
              <a:ext cx="333816" cy="0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Rectangle 58"/>
            <p:cNvSpPr/>
            <p:nvPr/>
          </p:nvSpPr>
          <p:spPr bwMode="auto">
            <a:xfrm>
              <a:off x="2572574" y="5517022"/>
              <a:ext cx="1944253" cy="50511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60" name="Rectangle 59"/>
            <p:cNvSpPr/>
            <p:nvPr/>
          </p:nvSpPr>
          <p:spPr bwMode="auto">
            <a:xfrm>
              <a:off x="4875453" y="5517022"/>
              <a:ext cx="1944253" cy="1007603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61" name="Rectangle 60"/>
            <p:cNvSpPr/>
            <p:nvPr/>
          </p:nvSpPr>
          <p:spPr bwMode="auto">
            <a:xfrm>
              <a:off x="4979207" y="6022133"/>
              <a:ext cx="1768323" cy="358548"/>
            </a:xfrm>
            <a:prstGeom prst="rect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62" name="Rectangle 61"/>
            <p:cNvSpPr/>
            <p:nvPr/>
          </p:nvSpPr>
          <p:spPr bwMode="auto">
            <a:xfrm>
              <a:off x="7036235" y="5517022"/>
              <a:ext cx="1944253" cy="505110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63" name="Connecteur droit 62"/>
            <p:cNvCxnSpPr/>
            <p:nvPr/>
          </p:nvCxnSpPr>
          <p:spPr bwMode="auto">
            <a:xfrm>
              <a:off x="4137901" y="4088059"/>
              <a:ext cx="0" cy="9264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necteur droit 63"/>
            <p:cNvCxnSpPr/>
            <p:nvPr/>
          </p:nvCxnSpPr>
          <p:spPr bwMode="auto">
            <a:xfrm>
              <a:off x="4713056" y="4077591"/>
              <a:ext cx="0" cy="115154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Ellipse 64"/>
            <p:cNvSpPr/>
            <p:nvPr/>
          </p:nvSpPr>
          <p:spPr bwMode="auto">
            <a:xfrm>
              <a:off x="4685990" y="4624576"/>
              <a:ext cx="47366" cy="4972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66" name="Ellipse 65"/>
            <p:cNvSpPr/>
            <p:nvPr/>
          </p:nvSpPr>
          <p:spPr bwMode="auto">
            <a:xfrm>
              <a:off x="4110835" y="4415204"/>
              <a:ext cx="47365" cy="4972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67" name="Ellipse 66"/>
            <p:cNvSpPr/>
            <p:nvPr/>
          </p:nvSpPr>
          <p:spPr bwMode="auto">
            <a:xfrm>
              <a:off x="4110835" y="4988358"/>
              <a:ext cx="45110" cy="5234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68" name="Ellipse 67"/>
            <p:cNvSpPr/>
            <p:nvPr/>
          </p:nvSpPr>
          <p:spPr bwMode="auto">
            <a:xfrm>
              <a:off x="4683735" y="5208199"/>
              <a:ext cx="45110" cy="5234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69" name="Connecteur droit 68"/>
            <p:cNvCxnSpPr/>
            <p:nvPr/>
          </p:nvCxnSpPr>
          <p:spPr bwMode="auto">
            <a:xfrm>
              <a:off x="2931200" y="4449226"/>
              <a:ext cx="0" cy="106779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Connecteur droit 69"/>
            <p:cNvCxnSpPr/>
            <p:nvPr/>
          </p:nvCxnSpPr>
          <p:spPr bwMode="auto">
            <a:xfrm>
              <a:off x="3003377" y="4653363"/>
              <a:ext cx="0" cy="86365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Ellipse 70"/>
            <p:cNvSpPr/>
            <p:nvPr/>
          </p:nvSpPr>
          <p:spPr bwMode="auto">
            <a:xfrm>
              <a:off x="2985333" y="4627192"/>
              <a:ext cx="45110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72" name="Ellipse 71"/>
            <p:cNvSpPr/>
            <p:nvPr/>
          </p:nvSpPr>
          <p:spPr bwMode="auto">
            <a:xfrm>
              <a:off x="2904134" y="4417820"/>
              <a:ext cx="42855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73" name="Connecteur droit 72"/>
            <p:cNvCxnSpPr/>
            <p:nvPr/>
          </p:nvCxnSpPr>
          <p:spPr bwMode="auto">
            <a:xfrm>
              <a:off x="4273232" y="5022382"/>
              <a:ext cx="0" cy="49464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Connecteur droit 73"/>
            <p:cNvCxnSpPr/>
            <p:nvPr/>
          </p:nvCxnSpPr>
          <p:spPr bwMode="auto">
            <a:xfrm>
              <a:off x="4345408" y="5229136"/>
              <a:ext cx="0" cy="28788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Ellipse 74"/>
            <p:cNvSpPr/>
            <p:nvPr/>
          </p:nvSpPr>
          <p:spPr bwMode="auto">
            <a:xfrm>
              <a:off x="4325108" y="5202964"/>
              <a:ext cx="47366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76" name="Ellipse 75"/>
            <p:cNvSpPr/>
            <p:nvPr/>
          </p:nvSpPr>
          <p:spPr bwMode="auto">
            <a:xfrm>
              <a:off x="4243909" y="4993593"/>
              <a:ext cx="45110" cy="52343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77" name="Connecteur droit 76"/>
            <p:cNvCxnSpPr/>
            <p:nvPr/>
          </p:nvCxnSpPr>
          <p:spPr bwMode="auto">
            <a:xfrm>
              <a:off x="7232466" y="4088059"/>
              <a:ext cx="0" cy="92647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Connecteur droit 77"/>
            <p:cNvCxnSpPr/>
            <p:nvPr/>
          </p:nvCxnSpPr>
          <p:spPr bwMode="auto">
            <a:xfrm>
              <a:off x="7809877" y="4077591"/>
              <a:ext cx="0" cy="115154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Ellipse 78"/>
            <p:cNvSpPr/>
            <p:nvPr/>
          </p:nvSpPr>
          <p:spPr bwMode="auto">
            <a:xfrm>
              <a:off x="7782811" y="4624576"/>
              <a:ext cx="45110" cy="4972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80" name="Ellipse 79"/>
            <p:cNvSpPr/>
            <p:nvPr/>
          </p:nvSpPr>
          <p:spPr bwMode="auto">
            <a:xfrm>
              <a:off x="7209910" y="4415204"/>
              <a:ext cx="45110" cy="4972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81" name="Ellipse 80"/>
            <p:cNvSpPr/>
            <p:nvPr/>
          </p:nvSpPr>
          <p:spPr bwMode="auto">
            <a:xfrm>
              <a:off x="7205399" y="4988358"/>
              <a:ext cx="47365" cy="5234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82" name="Ellipse 81"/>
            <p:cNvSpPr/>
            <p:nvPr/>
          </p:nvSpPr>
          <p:spPr bwMode="auto">
            <a:xfrm>
              <a:off x="7780555" y="5208199"/>
              <a:ext cx="45110" cy="52343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83" name="Connecteur droit 82"/>
            <p:cNvCxnSpPr/>
            <p:nvPr/>
          </p:nvCxnSpPr>
          <p:spPr bwMode="auto">
            <a:xfrm>
              <a:off x="5236335" y="4449226"/>
              <a:ext cx="0" cy="106779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Connecteur droit 83"/>
            <p:cNvCxnSpPr/>
            <p:nvPr/>
          </p:nvCxnSpPr>
          <p:spPr bwMode="auto">
            <a:xfrm>
              <a:off x="5308512" y="4653363"/>
              <a:ext cx="0" cy="86365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Ellipse 84"/>
            <p:cNvSpPr/>
            <p:nvPr/>
          </p:nvSpPr>
          <p:spPr bwMode="auto">
            <a:xfrm>
              <a:off x="5290468" y="4627192"/>
              <a:ext cx="42855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86" name="Ellipse 85"/>
            <p:cNvSpPr/>
            <p:nvPr/>
          </p:nvSpPr>
          <p:spPr bwMode="auto">
            <a:xfrm>
              <a:off x="5207014" y="4417820"/>
              <a:ext cx="45110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87" name="Connecteur droit 86"/>
            <p:cNvCxnSpPr/>
            <p:nvPr/>
          </p:nvCxnSpPr>
          <p:spPr bwMode="auto">
            <a:xfrm>
              <a:off x="6576110" y="5022382"/>
              <a:ext cx="0" cy="49464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Connecteur droit 87"/>
            <p:cNvCxnSpPr/>
            <p:nvPr/>
          </p:nvCxnSpPr>
          <p:spPr bwMode="auto">
            <a:xfrm>
              <a:off x="6650543" y="5229136"/>
              <a:ext cx="0" cy="28788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Ellipse 88"/>
            <p:cNvSpPr/>
            <p:nvPr/>
          </p:nvSpPr>
          <p:spPr bwMode="auto">
            <a:xfrm>
              <a:off x="6630243" y="5202964"/>
              <a:ext cx="45110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0" name="Ellipse 89"/>
            <p:cNvSpPr/>
            <p:nvPr/>
          </p:nvSpPr>
          <p:spPr bwMode="auto">
            <a:xfrm>
              <a:off x="6549044" y="4993593"/>
              <a:ext cx="45110" cy="52343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91" name="Connecteur droit 90"/>
            <p:cNvCxnSpPr/>
            <p:nvPr/>
          </p:nvCxnSpPr>
          <p:spPr bwMode="auto">
            <a:xfrm>
              <a:off x="7397117" y="4443992"/>
              <a:ext cx="0" cy="106779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Connecteur droit 91"/>
            <p:cNvCxnSpPr/>
            <p:nvPr/>
          </p:nvCxnSpPr>
          <p:spPr bwMode="auto">
            <a:xfrm>
              <a:off x="7467039" y="4648129"/>
              <a:ext cx="0" cy="863659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Ellipse 92"/>
            <p:cNvSpPr/>
            <p:nvPr/>
          </p:nvSpPr>
          <p:spPr bwMode="auto">
            <a:xfrm>
              <a:off x="7448995" y="4621958"/>
              <a:ext cx="45110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4" name="Ellipse 93"/>
            <p:cNvSpPr/>
            <p:nvPr/>
          </p:nvSpPr>
          <p:spPr bwMode="auto">
            <a:xfrm>
              <a:off x="7367796" y="4412586"/>
              <a:ext cx="45110" cy="52343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95" name="Connecteur droit 94"/>
            <p:cNvCxnSpPr/>
            <p:nvPr/>
          </p:nvCxnSpPr>
          <p:spPr bwMode="auto">
            <a:xfrm>
              <a:off x="8306090" y="5017148"/>
              <a:ext cx="0" cy="49464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Connecteur droit 95"/>
            <p:cNvCxnSpPr/>
            <p:nvPr/>
          </p:nvCxnSpPr>
          <p:spPr bwMode="auto">
            <a:xfrm>
              <a:off x="8378267" y="5223902"/>
              <a:ext cx="0" cy="28788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Ellipse 96"/>
            <p:cNvSpPr/>
            <p:nvPr/>
          </p:nvSpPr>
          <p:spPr bwMode="auto">
            <a:xfrm>
              <a:off x="8357966" y="5197730"/>
              <a:ext cx="47366" cy="4972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8" name="Ellipse 97"/>
            <p:cNvSpPr/>
            <p:nvPr/>
          </p:nvSpPr>
          <p:spPr bwMode="auto">
            <a:xfrm>
              <a:off x="8276768" y="4988358"/>
              <a:ext cx="47366" cy="52343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cxnSp>
          <p:nvCxnSpPr>
            <p:cNvPr id="99" name="Connecteur en angle 98"/>
            <p:cNvCxnSpPr>
              <a:endCxn id="62" idx="2"/>
            </p:cNvCxnSpPr>
            <p:nvPr/>
          </p:nvCxnSpPr>
          <p:spPr bwMode="auto">
            <a:xfrm flipV="1">
              <a:off x="6580621" y="6022133"/>
              <a:ext cx="1427741" cy="183200"/>
            </a:xfrm>
            <a:prstGeom prst="bentConnector2">
              <a:avLst/>
            </a:prstGeom>
            <a:ln w="25400">
              <a:solidFill>
                <a:srgbClr val="0000FF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Connecteur en angle 99"/>
            <p:cNvCxnSpPr/>
            <p:nvPr/>
          </p:nvCxnSpPr>
          <p:spPr bwMode="auto">
            <a:xfrm flipV="1">
              <a:off x="1995163" y="6022133"/>
              <a:ext cx="1260831" cy="183200"/>
            </a:xfrm>
            <a:prstGeom prst="bentConnector2">
              <a:avLst/>
            </a:prstGeom>
            <a:ln w="25400">
              <a:solidFill>
                <a:srgbClr val="0000FF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ZoneTexte 24"/>
            <p:cNvSpPr txBox="1">
              <a:spLocks noChangeArrowheads="1"/>
            </p:cNvSpPr>
            <p:nvPr/>
          </p:nvSpPr>
          <p:spPr bwMode="auto">
            <a:xfrm>
              <a:off x="2579638" y="5592920"/>
              <a:ext cx="1021693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 dirty="0">
                  <a:latin typeface="+mj-lt"/>
                </a:rPr>
                <a:t>Subway 3</a:t>
              </a:r>
            </a:p>
          </p:txBody>
        </p:sp>
        <p:sp>
          <p:nvSpPr>
            <p:cNvPr id="102" name="ZoneTexte 26"/>
            <p:cNvSpPr txBox="1">
              <a:spLocks noChangeArrowheads="1"/>
            </p:cNvSpPr>
            <p:nvPr/>
          </p:nvSpPr>
          <p:spPr bwMode="auto">
            <a:xfrm>
              <a:off x="3484056" y="5590302"/>
              <a:ext cx="1021693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 dirty="0">
                  <a:latin typeface="+mj-lt"/>
                </a:rPr>
                <a:t>Subway 4</a:t>
              </a:r>
            </a:p>
          </p:txBody>
        </p:sp>
        <p:sp>
          <p:nvSpPr>
            <p:cNvPr id="103" name="ZoneTexte 24"/>
            <p:cNvSpPr txBox="1">
              <a:spLocks noChangeArrowheads="1"/>
            </p:cNvSpPr>
            <p:nvPr/>
          </p:nvSpPr>
          <p:spPr bwMode="auto">
            <a:xfrm>
              <a:off x="4907031" y="5592920"/>
              <a:ext cx="1021693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>
                  <a:latin typeface="+mj-lt"/>
                </a:rPr>
                <a:t>Subway 5</a:t>
              </a:r>
            </a:p>
          </p:txBody>
        </p:sp>
        <p:sp>
          <p:nvSpPr>
            <p:cNvPr id="104" name="ZoneTexte 26"/>
            <p:cNvSpPr txBox="1">
              <a:spLocks noChangeArrowheads="1"/>
            </p:cNvSpPr>
            <p:nvPr/>
          </p:nvSpPr>
          <p:spPr bwMode="auto">
            <a:xfrm>
              <a:off x="5854345" y="5590302"/>
              <a:ext cx="1021693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>
                  <a:latin typeface="+mj-lt"/>
                </a:rPr>
                <a:t>Subway 6</a:t>
              </a:r>
            </a:p>
          </p:txBody>
        </p:sp>
        <p:sp>
          <p:nvSpPr>
            <p:cNvPr id="105" name="ZoneTexte 24"/>
            <p:cNvSpPr txBox="1">
              <a:spLocks noChangeArrowheads="1"/>
            </p:cNvSpPr>
            <p:nvPr/>
          </p:nvSpPr>
          <p:spPr bwMode="auto">
            <a:xfrm>
              <a:off x="7158033" y="5592920"/>
              <a:ext cx="600716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>
                  <a:latin typeface="+mj-lt"/>
                </a:rPr>
                <a:t>CS 1</a:t>
              </a:r>
            </a:p>
          </p:txBody>
        </p:sp>
        <p:sp>
          <p:nvSpPr>
            <p:cNvPr id="106" name="ZoneTexte 26"/>
            <p:cNvSpPr txBox="1">
              <a:spLocks noChangeArrowheads="1"/>
            </p:cNvSpPr>
            <p:nvPr/>
          </p:nvSpPr>
          <p:spPr bwMode="auto">
            <a:xfrm>
              <a:off x="8094072" y="5590302"/>
              <a:ext cx="600716" cy="366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200" b="1">
                  <a:latin typeface="+mj-lt"/>
                </a:rPr>
                <a:t>CS 2</a:t>
              </a:r>
            </a:p>
          </p:txBody>
        </p:sp>
        <p:sp>
          <p:nvSpPr>
            <p:cNvPr id="107" name="ZoneTexte 261"/>
            <p:cNvSpPr txBox="1">
              <a:spLocks noChangeArrowheads="1"/>
            </p:cNvSpPr>
            <p:nvPr/>
          </p:nvSpPr>
          <p:spPr bwMode="auto">
            <a:xfrm>
              <a:off x="5060405" y="6048305"/>
              <a:ext cx="1773958" cy="336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GB" altLang="fr-FR" sz="1050" b="1">
                  <a:solidFill>
                    <a:srgbClr val="FFFFFF"/>
                  </a:solidFill>
                  <a:latin typeface="Verdana" panose="020B0604030504040204" pitchFamily="34" charset="0"/>
                </a:rPr>
                <a:t>Management  ECU</a:t>
              </a:r>
            </a:p>
          </p:txBody>
        </p:sp>
        <p:sp>
          <p:nvSpPr>
            <p:cNvPr id="108" name="ZoneTexte 262"/>
            <p:cNvSpPr txBox="1">
              <a:spLocks noChangeArrowheads="1"/>
            </p:cNvSpPr>
            <p:nvPr/>
          </p:nvSpPr>
          <p:spPr bwMode="auto">
            <a:xfrm>
              <a:off x="5060405" y="6048305"/>
              <a:ext cx="1773958" cy="336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GB" altLang="fr-FR" sz="1050" b="1" dirty="0">
                  <a:solidFill>
                    <a:srgbClr val="FFFFFF"/>
                  </a:solidFill>
                  <a:latin typeface="Verdana" panose="020B0604030504040204" pitchFamily="34" charset="0"/>
                </a:rPr>
                <a:t>Management  ECU</a:t>
              </a:r>
            </a:p>
          </p:txBody>
        </p:sp>
        <p:sp>
          <p:nvSpPr>
            <p:cNvPr id="109" name="ZoneTexte 263"/>
            <p:cNvSpPr txBox="1">
              <a:spLocks noChangeArrowheads="1"/>
            </p:cNvSpPr>
            <p:nvPr/>
          </p:nvSpPr>
          <p:spPr bwMode="auto">
            <a:xfrm>
              <a:off x="303528" y="6056155"/>
              <a:ext cx="1773958" cy="336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n-GB" altLang="fr-FR" sz="1050" b="1">
                  <a:solidFill>
                    <a:srgbClr val="FFFFFF"/>
                  </a:solidFill>
                  <a:latin typeface="Verdana" panose="020B0604030504040204" pitchFamily="34" charset="0"/>
                </a:rPr>
                <a:t>Management  ECU</a:t>
              </a:r>
            </a:p>
          </p:txBody>
        </p:sp>
        <p:sp>
          <p:nvSpPr>
            <p:cNvPr id="110" name="ZoneTexte 24"/>
            <p:cNvSpPr txBox="1">
              <a:spLocks noChangeArrowheads="1"/>
            </p:cNvSpPr>
            <p:nvPr/>
          </p:nvSpPr>
          <p:spPr bwMode="auto">
            <a:xfrm>
              <a:off x="971159" y="2465428"/>
              <a:ext cx="659286" cy="346603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100" b="1" dirty="0">
                  <a:latin typeface="+mj-lt"/>
                </a:rPr>
                <a:t>TPS 1</a:t>
              </a:r>
            </a:p>
          </p:txBody>
        </p:sp>
        <p:grpSp>
          <p:nvGrpSpPr>
            <p:cNvPr id="111" name="Groupe 3"/>
            <p:cNvGrpSpPr>
              <a:grpSpLocks/>
            </p:cNvGrpSpPr>
            <p:nvPr/>
          </p:nvGrpSpPr>
          <p:grpSpPr bwMode="auto">
            <a:xfrm>
              <a:off x="3807867" y="2466331"/>
              <a:ext cx="1196975" cy="1682749"/>
              <a:chOff x="1864657" y="3227922"/>
              <a:chExt cx="1440160" cy="1962987"/>
            </a:xfrm>
          </p:grpSpPr>
          <p:sp>
            <p:nvSpPr>
              <p:cNvPr id="117" name="Rectangle 116"/>
              <p:cNvSpPr/>
              <p:nvPr/>
            </p:nvSpPr>
            <p:spPr>
              <a:xfrm>
                <a:off x="1865534" y="3226868"/>
                <a:ext cx="1438292" cy="1944759"/>
              </a:xfrm>
              <a:prstGeom prst="rect">
                <a:avLst/>
              </a:prstGeom>
              <a:solidFill>
                <a:srgbClr val="FF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1600">
                  <a:solidFill>
                    <a:srgbClr val="FFFFFF"/>
                  </a:solidFill>
                </a:endParaRPr>
              </a:p>
            </p:txBody>
          </p:sp>
          <p:graphicFrame>
            <p:nvGraphicFramePr>
              <p:cNvPr id="118" name="Object 8"/>
              <p:cNvGraphicFramePr>
                <a:graphicFrameLocks noChangeAspect="1"/>
              </p:cNvGraphicFramePr>
              <p:nvPr/>
            </p:nvGraphicFramePr>
            <p:xfrm>
              <a:off x="1944878" y="3357553"/>
              <a:ext cx="1279718" cy="183335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9446" name="Picture" r:id="rId10" imgW="1080240" imgH="1728383" progId="Word.Picture.8">
                      <p:embed/>
                    </p:oleObj>
                  </mc:Choice>
                  <mc:Fallback>
                    <p:oleObj name="Picture" r:id="rId10" imgW="1080240" imgH="1728383" progId="Word.Picture.8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 t="3944" b="-1315"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44878" y="3357553"/>
                            <a:ext cx="1279718" cy="183335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12" name="ZoneTexte 24"/>
            <p:cNvSpPr txBox="1">
              <a:spLocks noChangeArrowheads="1"/>
            </p:cNvSpPr>
            <p:nvPr/>
          </p:nvSpPr>
          <p:spPr bwMode="auto">
            <a:xfrm>
              <a:off x="4081512" y="2509920"/>
              <a:ext cx="659286" cy="346603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100" b="1">
                  <a:latin typeface="+mj-lt"/>
                </a:rPr>
                <a:t>TPS 2</a:t>
              </a:r>
            </a:p>
          </p:txBody>
        </p:sp>
        <p:grpSp>
          <p:nvGrpSpPr>
            <p:cNvPr id="113" name="Groupe 3"/>
            <p:cNvGrpSpPr>
              <a:grpSpLocks/>
            </p:cNvGrpSpPr>
            <p:nvPr/>
          </p:nvGrpSpPr>
          <p:grpSpPr bwMode="auto">
            <a:xfrm>
              <a:off x="6904211" y="2482010"/>
              <a:ext cx="1196975" cy="1682749"/>
              <a:chOff x="1864657" y="3227922"/>
              <a:chExt cx="1440160" cy="1962987"/>
            </a:xfrm>
          </p:grpSpPr>
          <p:sp>
            <p:nvSpPr>
              <p:cNvPr id="115" name="Rectangle 114"/>
              <p:cNvSpPr/>
              <p:nvPr/>
            </p:nvSpPr>
            <p:spPr>
              <a:xfrm>
                <a:off x="1863394" y="3226897"/>
                <a:ext cx="1441004" cy="1944759"/>
              </a:xfrm>
              <a:prstGeom prst="rect">
                <a:avLst/>
              </a:prstGeom>
              <a:solidFill>
                <a:srgbClr val="FF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1600">
                  <a:solidFill>
                    <a:srgbClr val="FFFFFF"/>
                  </a:solidFill>
                </a:endParaRPr>
              </a:p>
            </p:txBody>
          </p:sp>
          <p:graphicFrame>
            <p:nvGraphicFramePr>
              <p:cNvPr id="116" name="Object 8"/>
              <p:cNvGraphicFramePr>
                <a:graphicFrameLocks noChangeAspect="1"/>
              </p:cNvGraphicFramePr>
              <p:nvPr/>
            </p:nvGraphicFramePr>
            <p:xfrm>
              <a:off x="1944878" y="3357553"/>
              <a:ext cx="1279718" cy="183335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9447" name="Picture" r:id="rId11" imgW="1080240" imgH="1728383" progId="Word.Picture.8">
                      <p:embed/>
                    </p:oleObj>
                  </mc:Choice>
                  <mc:Fallback>
                    <p:oleObj name="Picture" r:id="rId11" imgW="1080240" imgH="1728383" progId="Word.Picture.8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9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 t="3944" b="-1315"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944878" y="3357553"/>
                            <a:ext cx="1279718" cy="183335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14" name="ZoneTexte 24"/>
            <p:cNvSpPr txBox="1">
              <a:spLocks noChangeArrowheads="1"/>
            </p:cNvSpPr>
            <p:nvPr/>
          </p:nvSpPr>
          <p:spPr bwMode="auto">
            <a:xfrm>
              <a:off x="7176078" y="2525623"/>
              <a:ext cx="659286" cy="346603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fr-FR" sz="1100" b="1">
                  <a:latin typeface="+mj-lt"/>
                </a:rPr>
                <a:t>TPS 3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502628" y="2376064"/>
            <a:ext cx="2129666" cy="3789240"/>
          </a:xfrm>
          <a:prstGeom prst="rect">
            <a:avLst/>
          </a:prstGeom>
          <a:noFill/>
          <a:ln w="19050">
            <a:solidFill>
              <a:srgbClr val="A216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ZoneTexte 6"/>
          <p:cNvSpPr txBox="1"/>
          <p:nvPr/>
        </p:nvSpPr>
        <p:spPr>
          <a:xfrm>
            <a:off x="834937" y="5788307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j-lt"/>
              </a:rPr>
              <a:t>Actual set-up</a:t>
            </a:r>
          </a:p>
        </p:txBody>
      </p:sp>
      <p:sp>
        <p:nvSpPr>
          <p:cNvPr id="121" name="ZoneTexte 120"/>
          <p:cNvSpPr txBox="1"/>
          <p:nvPr/>
        </p:nvSpPr>
        <p:spPr>
          <a:xfrm>
            <a:off x="2948272" y="5961294"/>
            <a:ext cx="33736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Extension to 3 TPS, 6 subways</a:t>
            </a:r>
          </a:p>
          <a:p>
            <a:pPr algn="ctr"/>
            <a:r>
              <a:rPr lang="en-GB" dirty="0">
                <a:latin typeface="+mj-lt"/>
              </a:rPr>
              <a:t>2 charging stations for EVs</a:t>
            </a:r>
          </a:p>
        </p:txBody>
      </p:sp>
    </p:spTree>
    <p:extLst>
      <p:ext uri="{BB962C8B-B14F-4D97-AF65-F5344CB8AC3E}">
        <p14:creationId xmlns:p14="http://schemas.microsoft.com/office/powerpoint/2010/main" val="1489340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/>
          <p:cNvGrpSpPr/>
          <p:nvPr/>
        </p:nvGrpSpPr>
        <p:grpSpPr>
          <a:xfrm>
            <a:off x="515539" y="1326745"/>
            <a:ext cx="4246257" cy="577850"/>
            <a:chOff x="515539" y="1573936"/>
            <a:chExt cx="4246257" cy="577850"/>
          </a:xfrm>
        </p:grpSpPr>
        <p:sp>
          <p:nvSpPr>
            <p:cNvPr id="26" name="Rectangle 8"/>
            <p:cNvSpPr>
              <a:spLocks noChangeArrowheads="1"/>
            </p:cNvSpPr>
            <p:nvPr/>
          </p:nvSpPr>
          <p:spPr bwMode="auto">
            <a:xfrm rot="2610129">
              <a:off x="515539" y="1575523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27" name="Text Box 9"/>
            <p:cNvSpPr txBox="1">
              <a:spLocks noChangeArrowheads="1"/>
            </p:cNvSpPr>
            <p:nvPr/>
          </p:nvSpPr>
          <p:spPr bwMode="auto">
            <a:xfrm>
              <a:off x="625077" y="1634260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>
              <a:off x="1379139" y="1573936"/>
              <a:ext cx="338265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Objective &amp; Means</a:t>
              </a:r>
            </a:p>
          </p:txBody>
        </p:sp>
      </p:grpSp>
      <p:sp>
        <p:nvSpPr>
          <p:cNvPr id="32" name="Text Box 14"/>
          <p:cNvSpPr txBox="1">
            <a:spLocks noChangeArrowheads="1"/>
          </p:cNvSpPr>
          <p:nvPr/>
        </p:nvSpPr>
        <p:spPr bwMode="auto">
          <a:xfrm>
            <a:off x="1341040" y="2477613"/>
            <a:ext cx="474790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Drive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Open-Phase Fault Detection </a:t>
            </a:r>
            <a:endParaRPr lang="en-US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1341041" y="5288818"/>
            <a:ext cx="6040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Infrastructure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Traction Power Supply for Railway Line</a:t>
            </a:r>
            <a:endParaRPr lang="fr-FR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341041" y="3883216"/>
            <a:ext cx="72642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Vehicle Activities</a:t>
            </a:r>
            <a:endParaRPr lang="en-US" altLang="fr-FR" sz="20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515539" y="2477613"/>
            <a:ext cx="576262" cy="576263"/>
            <a:chOff x="515539" y="3067532"/>
            <a:chExt cx="576262" cy="576263"/>
          </a:xfrm>
        </p:grpSpPr>
        <p:sp>
          <p:nvSpPr>
            <p:cNvPr id="41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2" name="Text Box 10"/>
            <p:cNvSpPr txBox="1">
              <a:spLocks noChangeArrowheads="1"/>
            </p:cNvSpPr>
            <p:nvPr/>
          </p:nvSpPr>
          <p:spPr bwMode="auto">
            <a:xfrm>
              <a:off x="625077" y="3126269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</p:grpSp>
      <p:grpSp>
        <p:nvGrpSpPr>
          <p:cNvPr id="43" name="Groupe 42"/>
          <p:cNvGrpSpPr/>
          <p:nvPr/>
        </p:nvGrpSpPr>
        <p:grpSpPr>
          <a:xfrm>
            <a:off x="515539" y="3880833"/>
            <a:ext cx="576262" cy="576263"/>
            <a:chOff x="515539" y="3067532"/>
            <a:chExt cx="576262" cy="576263"/>
          </a:xfrm>
        </p:grpSpPr>
        <p:sp>
          <p:nvSpPr>
            <p:cNvPr id="44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46" name="Groupe 45"/>
          <p:cNvGrpSpPr/>
          <p:nvPr/>
        </p:nvGrpSpPr>
        <p:grpSpPr>
          <a:xfrm>
            <a:off x="515539" y="5287229"/>
            <a:ext cx="576262" cy="576263"/>
            <a:chOff x="515539" y="3067532"/>
            <a:chExt cx="576262" cy="576263"/>
          </a:xfrm>
        </p:grpSpPr>
        <p:sp>
          <p:nvSpPr>
            <p:cNvPr id="47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8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4</a:t>
              </a:r>
            </a:p>
          </p:txBody>
        </p:sp>
      </p:grpSp>
      <p:sp>
        <p:nvSpPr>
          <p:cNvPr id="49" name="ZoneTexte 48"/>
          <p:cNvSpPr txBox="1"/>
          <p:nvPr/>
        </p:nvSpPr>
        <p:spPr>
          <a:xfrm>
            <a:off x="4776839" y="2122643"/>
            <a:ext cx="17691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/>
              <a:t>Walter LHOMME</a:t>
            </a:r>
          </a:p>
        </p:txBody>
      </p:sp>
      <p:pic>
        <p:nvPicPr>
          <p:cNvPr id="50" name="Image 4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0499" y="1042643"/>
            <a:ext cx="981821" cy="1080000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871" y="1037350"/>
            <a:ext cx="1120754" cy="1080000"/>
          </a:xfrm>
          <a:prstGeom prst="rect">
            <a:avLst/>
          </a:prstGeom>
        </p:spPr>
      </p:pic>
      <p:sp>
        <p:nvSpPr>
          <p:cNvPr id="52" name="ZoneTexte 51"/>
          <p:cNvSpPr txBox="1"/>
          <p:nvPr/>
        </p:nvSpPr>
        <p:spPr>
          <a:xfrm>
            <a:off x="6785218" y="2122643"/>
            <a:ext cx="196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/>
              <a:t>Alain BOUSCAYROL</a:t>
            </a:r>
          </a:p>
        </p:txBody>
      </p:sp>
    </p:spTree>
    <p:extLst>
      <p:ext uri="{BB962C8B-B14F-4D97-AF65-F5344CB8AC3E}">
        <p14:creationId xmlns:p14="http://schemas.microsoft.com/office/powerpoint/2010/main" val="3885185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515539" y="1326745"/>
            <a:ext cx="4246257" cy="577850"/>
            <a:chOff x="515539" y="1573936"/>
            <a:chExt cx="4246257" cy="577850"/>
          </a:xfrm>
        </p:grpSpPr>
        <p:sp>
          <p:nvSpPr>
            <p:cNvPr id="63496" name="Rectangle 8"/>
            <p:cNvSpPr>
              <a:spLocks noChangeArrowheads="1"/>
            </p:cNvSpPr>
            <p:nvPr/>
          </p:nvSpPr>
          <p:spPr bwMode="auto">
            <a:xfrm rot="2610129">
              <a:off x="515539" y="1575523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63497" name="Text Box 9"/>
            <p:cNvSpPr txBox="1">
              <a:spLocks noChangeArrowheads="1"/>
            </p:cNvSpPr>
            <p:nvPr/>
          </p:nvSpPr>
          <p:spPr bwMode="auto">
            <a:xfrm>
              <a:off x="625077" y="1634260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  <p:sp>
          <p:nvSpPr>
            <p:cNvPr id="63500" name="Text Box 12"/>
            <p:cNvSpPr txBox="1">
              <a:spLocks noChangeArrowheads="1"/>
            </p:cNvSpPr>
            <p:nvPr/>
          </p:nvSpPr>
          <p:spPr bwMode="auto">
            <a:xfrm>
              <a:off x="1379139" y="1573936"/>
              <a:ext cx="3382657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Objective &amp; Means</a:t>
              </a:r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515539" y="2477613"/>
            <a:ext cx="5573404" cy="830997"/>
            <a:chOff x="515539" y="2600798"/>
            <a:chExt cx="5573404" cy="830997"/>
          </a:xfrm>
        </p:grpSpPr>
        <p:sp>
          <p:nvSpPr>
            <p:cNvPr id="63492" name="Rectangle 4"/>
            <p:cNvSpPr>
              <a:spLocks noChangeArrowheads="1"/>
            </p:cNvSpPr>
            <p:nvPr/>
          </p:nvSpPr>
          <p:spPr bwMode="auto">
            <a:xfrm rot="2610129">
              <a:off x="515539" y="2602385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63498" name="Text Box 10"/>
            <p:cNvSpPr txBox="1">
              <a:spLocks noChangeArrowheads="1"/>
            </p:cNvSpPr>
            <p:nvPr/>
          </p:nvSpPr>
          <p:spPr bwMode="auto">
            <a:xfrm>
              <a:off x="625077" y="2661122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  <p:sp>
          <p:nvSpPr>
            <p:cNvPr id="63502" name="Text Box 14"/>
            <p:cNvSpPr txBox="1">
              <a:spLocks noChangeArrowheads="1"/>
            </p:cNvSpPr>
            <p:nvPr/>
          </p:nvSpPr>
          <p:spPr bwMode="auto">
            <a:xfrm>
              <a:off x="1341040" y="2600798"/>
              <a:ext cx="4747903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Drive Activities</a:t>
              </a:r>
              <a:b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</a:br>
              <a:r>
                <a:rPr lang="en-US" altLang="fr-FR" sz="2000" u="sng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Example</a:t>
              </a:r>
              <a:r>
                <a:rPr lang="en-US" altLang="fr-FR" sz="2000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: Open-Phase Fault Detection </a:t>
              </a:r>
              <a:endParaRPr lang="en-US" altLang="fr-FR" sz="2400" dirty="0">
                <a:solidFill>
                  <a:srgbClr val="000000"/>
                </a:solidFill>
                <a:latin typeface="Arial" panose="020B0604020202020204" pitchFamily="34" charset="0"/>
                <a:cs typeface="Arial"/>
              </a:endParaRPr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515539" y="5287230"/>
            <a:ext cx="6865567" cy="832585"/>
            <a:chOff x="515539" y="5083596"/>
            <a:chExt cx="6865567" cy="832585"/>
          </a:xfrm>
        </p:grpSpPr>
        <p:sp>
          <p:nvSpPr>
            <p:cNvPr id="63493" name="Rectangle 5"/>
            <p:cNvSpPr>
              <a:spLocks noChangeArrowheads="1"/>
            </p:cNvSpPr>
            <p:nvPr/>
          </p:nvSpPr>
          <p:spPr bwMode="auto">
            <a:xfrm rot="2610129">
              <a:off x="515539" y="5083596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623989" y="5142333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4</a:t>
              </a:r>
            </a:p>
          </p:txBody>
        </p:sp>
        <p:sp>
          <p:nvSpPr>
            <p:cNvPr id="63503" name="Text Box 15"/>
            <p:cNvSpPr txBox="1">
              <a:spLocks noChangeArrowheads="1"/>
            </p:cNvSpPr>
            <p:nvPr/>
          </p:nvSpPr>
          <p:spPr bwMode="auto">
            <a:xfrm>
              <a:off x="1341041" y="5085184"/>
              <a:ext cx="6040065" cy="8309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Infrastructure Activities</a:t>
              </a:r>
              <a:b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</a:br>
              <a:r>
                <a:rPr lang="en-US" altLang="fr-FR" sz="2000" u="sng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Example</a:t>
              </a:r>
              <a:r>
                <a:rPr lang="en-US" altLang="fr-FR" sz="2000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: Traction Power Supply for Railway Line</a:t>
              </a:r>
              <a:endParaRPr lang="fr-FR" altLang="fr-FR" sz="2400" dirty="0">
                <a:solidFill>
                  <a:srgbClr val="000000"/>
                </a:solidFill>
                <a:latin typeface="Arial" panose="020B0604020202020204" pitchFamily="34" charset="0"/>
                <a:cs typeface="Arial"/>
              </a:endParaRPr>
            </a:p>
          </p:txBody>
        </p:sp>
      </p:grpSp>
      <p:sp>
        <p:nvSpPr>
          <p:cNvPr id="13" name="ZoneTexte 1"/>
          <p:cNvSpPr txBox="1">
            <a:spLocks noChangeArrowheads="1"/>
          </p:cNvSpPr>
          <p:nvPr/>
        </p:nvSpPr>
        <p:spPr bwMode="auto">
          <a:xfrm>
            <a:off x="107950" y="261938"/>
            <a:ext cx="67706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Outline</a:t>
            </a:r>
          </a:p>
        </p:txBody>
      </p:sp>
      <p:grpSp>
        <p:nvGrpSpPr>
          <p:cNvPr id="4" name="Groupe 3"/>
          <p:cNvGrpSpPr/>
          <p:nvPr/>
        </p:nvGrpSpPr>
        <p:grpSpPr>
          <a:xfrm>
            <a:off x="515539" y="3881628"/>
            <a:ext cx="8089703" cy="576263"/>
            <a:chOff x="515539" y="3799911"/>
            <a:chExt cx="8089703" cy="576263"/>
          </a:xfrm>
        </p:grpSpPr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 rot="2610129">
              <a:off x="515539" y="3799911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625077" y="3858648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1341041" y="3801499"/>
              <a:ext cx="7264201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altLang="fr-FR" sz="2800" b="1" dirty="0">
                  <a:solidFill>
                    <a:srgbClr val="000000"/>
                  </a:solidFill>
                  <a:latin typeface="Arial" panose="020B0604020202020204" pitchFamily="34" charset="0"/>
                  <a:cs typeface="Arial"/>
                </a:rPr>
                <a:t>Vehicle Activities</a:t>
              </a:r>
              <a:endParaRPr lang="en-US" altLang="fr-FR" sz="2000" dirty="0">
                <a:solidFill>
                  <a:srgbClr val="000000"/>
                </a:solidFill>
                <a:latin typeface="Arial" panose="020B0604020202020204" pitchFamily="34" charset="0"/>
                <a:cs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2613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1379139" y="1326745"/>
            <a:ext cx="3382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Objective &amp; Means</a:t>
            </a:r>
          </a:p>
        </p:txBody>
      </p:sp>
      <p:sp>
        <p:nvSpPr>
          <p:cNvPr id="32" name="Text Box 14"/>
          <p:cNvSpPr txBox="1">
            <a:spLocks noChangeArrowheads="1"/>
          </p:cNvSpPr>
          <p:nvPr/>
        </p:nvSpPr>
        <p:spPr bwMode="auto">
          <a:xfrm>
            <a:off x="1341040" y="2477613"/>
            <a:ext cx="474790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latin typeface="Arial" panose="020B0604020202020204" pitchFamily="34" charset="0"/>
                <a:cs typeface="Arial"/>
              </a:rPr>
              <a:t>Drive Activities</a:t>
            </a:r>
            <a:br>
              <a:rPr lang="en-US" altLang="fr-FR" sz="2800" b="1" dirty="0"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latin typeface="Arial" panose="020B0604020202020204" pitchFamily="34" charset="0"/>
                <a:cs typeface="Arial"/>
              </a:rPr>
              <a:t>: Open-Phase Fault Detection </a:t>
            </a:r>
            <a:endParaRPr lang="en-US" altLang="fr-FR" sz="2400" dirty="0">
              <a:latin typeface="Arial" panose="020B0604020202020204" pitchFamily="34" charset="0"/>
              <a:cs typeface="Arial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1341041" y="5288818"/>
            <a:ext cx="6040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Infrastructure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Traction Power Supply for Railway Line</a:t>
            </a:r>
            <a:endParaRPr lang="fr-FR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341041" y="3883216"/>
            <a:ext cx="72642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Vehicle Activities</a:t>
            </a:r>
            <a:endParaRPr lang="en-US" altLang="fr-FR" sz="20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grpSp>
        <p:nvGrpSpPr>
          <p:cNvPr id="43" name="Groupe 42"/>
          <p:cNvGrpSpPr/>
          <p:nvPr/>
        </p:nvGrpSpPr>
        <p:grpSpPr>
          <a:xfrm>
            <a:off x="515539" y="3880833"/>
            <a:ext cx="576262" cy="576263"/>
            <a:chOff x="515539" y="3067532"/>
            <a:chExt cx="576262" cy="576263"/>
          </a:xfrm>
        </p:grpSpPr>
        <p:sp>
          <p:nvSpPr>
            <p:cNvPr id="44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46" name="Groupe 45"/>
          <p:cNvGrpSpPr/>
          <p:nvPr/>
        </p:nvGrpSpPr>
        <p:grpSpPr>
          <a:xfrm>
            <a:off x="515539" y="5287229"/>
            <a:ext cx="576262" cy="576263"/>
            <a:chOff x="515539" y="3067532"/>
            <a:chExt cx="576262" cy="576263"/>
          </a:xfrm>
        </p:grpSpPr>
        <p:sp>
          <p:nvSpPr>
            <p:cNvPr id="47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8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4</a:t>
              </a:r>
            </a:p>
          </p:txBody>
        </p:sp>
      </p:grpSp>
      <p:sp>
        <p:nvSpPr>
          <p:cNvPr id="23" name="ZoneTexte 22"/>
          <p:cNvSpPr txBox="1"/>
          <p:nvPr/>
        </p:nvSpPr>
        <p:spPr>
          <a:xfrm>
            <a:off x="6218485" y="3448402"/>
            <a:ext cx="12843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/>
              <a:t>Éric SEMAIL</a:t>
            </a:r>
          </a:p>
        </p:txBody>
      </p:sp>
      <p:pic>
        <p:nvPicPr>
          <p:cNvPr id="24" name="Imag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0215" y="2358404"/>
            <a:ext cx="860867" cy="1080000"/>
          </a:xfrm>
          <a:prstGeom prst="rect">
            <a:avLst/>
          </a:prstGeom>
        </p:spPr>
      </p:pic>
      <p:grpSp>
        <p:nvGrpSpPr>
          <p:cNvPr id="25" name="Groupe 24"/>
          <p:cNvGrpSpPr/>
          <p:nvPr/>
        </p:nvGrpSpPr>
        <p:grpSpPr>
          <a:xfrm>
            <a:off x="515539" y="2476818"/>
            <a:ext cx="576262" cy="576263"/>
            <a:chOff x="515539" y="1328332"/>
            <a:chExt cx="576262" cy="576263"/>
          </a:xfrm>
        </p:grpSpPr>
        <p:sp>
          <p:nvSpPr>
            <p:cNvPr id="29" name="Rectangle 8"/>
            <p:cNvSpPr>
              <a:spLocks noChangeArrowheads="1"/>
            </p:cNvSpPr>
            <p:nvPr/>
          </p:nvSpPr>
          <p:spPr bwMode="auto">
            <a:xfrm rot="2610129">
              <a:off x="515539" y="1328332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0" name="Text Box 9"/>
            <p:cNvSpPr txBox="1">
              <a:spLocks noChangeArrowheads="1"/>
            </p:cNvSpPr>
            <p:nvPr/>
          </p:nvSpPr>
          <p:spPr bwMode="auto">
            <a:xfrm>
              <a:off x="625077" y="1387069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</p:grpSp>
      <p:grpSp>
        <p:nvGrpSpPr>
          <p:cNvPr id="31" name="Groupe 30"/>
          <p:cNvGrpSpPr/>
          <p:nvPr/>
        </p:nvGrpSpPr>
        <p:grpSpPr>
          <a:xfrm>
            <a:off x="515539" y="1327537"/>
            <a:ext cx="576262" cy="576263"/>
            <a:chOff x="515539" y="3067532"/>
            <a:chExt cx="576262" cy="576263"/>
          </a:xfrm>
        </p:grpSpPr>
        <p:sp>
          <p:nvSpPr>
            <p:cNvPr id="33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10895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ZoneTexte 1"/>
          <p:cNvSpPr txBox="1">
            <a:spLocks noChangeArrowheads="1"/>
          </p:cNvSpPr>
          <p:nvPr/>
        </p:nvSpPr>
        <p:spPr bwMode="auto">
          <a:xfrm>
            <a:off x="107950" y="258763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fr-FR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Détection défaut onduleur 5 phases…projet CE2I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13904" y="3513842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u="sng" dirty="0"/>
              <a:t>MACHINE à PLUS de 3 PHASES et ELECTRIFICATION VEHICULE ?</a:t>
            </a:r>
          </a:p>
        </p:txBody>
      </p:sp>
      <p:sp>
        <p:nvSpPr>
          <p:cNvPr id="236" name="ZoneTexte 235"/>
          <p:cNvSpPr txBox="1"/>
          <p:nvPr/>
        </p:nvSpPr>
        <p:spPr>
          <a:xfrm>
            <a:off x="-36289" y="4151432"/>
            <a:ext cx="91092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3 PHASES = Défaut Onduleur… FATAL </a:t>
            </a:r>
            <a:r>
              <a:rPr lang="fr-FR" sz="2000" dirty="0">
                <a:sym typeface="Wingdings" panose="05000000000000000000" pitchFamily="2" charset="2"/>
              </a:rPr>
              <a:t> DIMENSIONNEMENT SILICIUM</a:t>
            </a:r>
          </a:p>
          <a:p>
            <a:pPr algn="ctr"/>
            <a:r>
              <a:rPr lang="fr-FR" sz="2000" dirty="0">
                <a:sym typeface="Wingdings" panose="05000000000000000000" pitchFamily="2" charset="2"/>
              </a:rPr>
              <a:t>					</a:t>
            </a:r>
            <a:r>
              <a:rPr lang="fr-FR" sz="3200" b="1" dirty="0">
                <a:solidFill>
                  <a:srgbClr val="FF0000"/>
                </a:solidFill>
                <a:sym typeface="Wingdings" panose="05000000000000000000" pitchFamily="2" charset="2"/>
              </a:rPr>
              <a:t> €€€€     </a:t>
            </a:r>
            <a:r>
              <a:rPr lang="fr-FR" sz="2000" dirty="0">
                <a:sym typeface="Wingdings" panose="05000000000000000000" pitchFamily="2" charset="2"/>
              </a:rPr>
              <a:t>pour MTBF désiré</a:t>
            </a:r>
          </a:p>
          <a:p>
            <a:pPr algn="ctr"/>
            <a:r>
              <a:rPr lang="fr-FR" sz="2000" dirty="0">
                <a:sym typeface="Wingdings" panose="05000000000000000000" pitchFamily="2" charset="2"/>
              </a:rPr>
              <a:t>						          </a:t>
            </a:r>
            <a:r>
              <a:rPr lang="fr-FR" dirty="0">
                <a:sym typeface="Wingdings" panose="05000000000000000000" pitchFamily="2" charset="2"/>
              </a:rPr>
              <a:t>(</a:t>
            </a:r>
            <a:r>
              <a:rPr lang="fr-FR" dirty="0" err="1">
                <a:sym typeface="Wingdings" panose="05000000000000000000" pitchFamily="2" charset="2"/>
              </a:rPr>
              <a:t>Mean</a:t>
            </a:r>
            <a:r>
              <a:rPr lang="fr-FR" dirty="0">
                <a:sym typeface="Wingdings" panose="05000000000000000000" pitchFamily="2" charset="2"/>
              </a:rPr>
              <a:t> Time </a:t>
            </a:r>
            <a:r>
              <a:rPr lang="fr-FR" dirty="0" err="1">
                <a:sym typeface="Wingdings" panose="05000000000000000000" pitchFamily="2" charset="2"/>
              </a:rPr>
              <a:t>Between</a:t>
            </a:r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dirty="0" err="1">
                <a:sym typeface="Wingdings" panose="05000000000000000000" pitchFamily="2" charset="2"/>
              </a:rPr>
              <a:t>Failures</a:t>
            </a:r>
            <a:r>
              <a:rPr lang="fr-FR" dirty="0"/>
              <a:t>)</a:t>
            </a:r>
          </a:p>
        </p:txBody>
      </p:sp>
      <p:sp>
        <p:nvSpPr>
          <p:cNvPr id="12" name="Émoticône 11"/>
          <p:cNvSpPr/>
          <p:nvPr/>
        </p:nvSpPr>
        <p:spPr>
          <a:xfrm>
            <a:off x="4662811" y="4597708"/>
            <a:ext cx="360000" cy="3600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7" name="ZoneTexte 236"/>
          <p:cNvSpPr txBox="1"/>
          <p:nvPr/>
        </p:nvSpPr>
        <p:spPr>
          <a:xfrm>
            <a:off x="-162161" y="5589240"/>
            <a:ext cx="927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5 PHASES et + = Défaut Onduleur… TOLERE </a:t>
            </a:r>
            <a:r>
              <a:rPr lang="fr-FR" sz="2000" dirty="0">
                <a:sym typeface="Wingdings" panose="05000000000000000000" pitchFamily="2" charset="2"/>
              </a:rPr>
              <a:t> « SOUS »-DIMENSIONNEMENT</a:t>
            </a:r>
          </a:p>
          <a:p>
            <a:pPr algn="ctr"/>
            <a:r>
              <a:rPr lang="fr-FR" sz="2000" dirty="0">
                <a:sym typeface="Wingdings" panose="05000000000000000000" pitchFamily="2" charset="2"/>
              </a:rPr>
              <a:t>					              </a:t>
            </a:r>
            <a:r>
              <a:rPr lang="fr-FR" sz="3200" b="1" dirty="0">
                <a:solidFill>
                  <a:srgbClr val="FF0000"/>
                </a:solidFill>
                <a:sym typeface="Wingdings" panose="05000000000000000000" pitchFamily="2" charset="2"/>
              </a:rPr>
              <a:t>€€</a:t>
            </a:r>
            <a:r>
              <a:rPr lang="fr-FR" sz="2000" dirty="0">
                <a:sym typeface="Wingdings" panose="05000000000000000000" pitchFamily="2" charset="2"/>
              </a:rPr>
              <a:t>   pour  même MTBF  							fonctionnel</a:t>
            </a:r>
            <a:endParaRPr lang="fr-FR" sz="2000" dirty="0"/>
          </a:p>
        </p:txBody>
      </p:sp>
      <p:sp>
        <p:nvSpPr>
          <p:cNvPr id="240" name="Émoticône 239"/>
          <p:cNvSpPr/>
          <p:nvPr/>
        </p:nvSpPr>
        <p:spPr>
          <a:xfrm>
            <a:off x="4662811" y="6047292"/>
            <a:ext cx="360000" cy="360000"/>
          </a:xfrm>
          <a:prstGeom prst="smileyFace">
            <a:avLst>
              <a:gd name="adj" fmla="val 4653"/>
            </a:avLst>
          </a:prstGeom>
          <a:solidFill>
            <a:srgbClr val="98FB98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8" name="Groupe 7"/>
          <p:cNvGrpSpPr/>
          <p:nvPr/>
        </p:nvGrpSpPr>
        <p:grpSpPr>
          <a:xfrm>
            <a:off x="0" y="764704"/>
            <a:ext cx="9145588" cy="400110"/>
            <a:chOff x="0" y="764704"/>
            <a:chExt cx="9145588" cy="400110"/>
          </a:xfrm>
        </p:grpSpPr>
        <p:sp>
          <p:nvSpPr>
            <p:cNvPr id="14" name="ZoneTexte 13"/>
            <p:cNvSpPr txBox="1"/>
            <p:nvPr/>
          </p:nvSpPr>
          <p:spPr>
            <a:xfrm>
              <a:off x="0" y="764704"/>
              <a:ext cx="91455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TRANSITION ENERGETIQUE   </a:t>
              </a:r>
              <a:r>
                <a:rPr lang="fr-FR" dirty="0"/>
                <a:t>	?    </a:t>
              </a:r>
              <a:r>
                <a:rPr lang="fr-FR" dirty="0">
                  <a:sym typeface="Wingdings" panose="05000000000000000000" pitchFamily="2" charset="2"/>
                </a:rPr>
                <a:t>    </a:t>
              </a:r>
              <a:r>
                <a:rPr lang="fr-FR" dirty="0"/>
                <a:t>TRANSPORT EFFICIENT ENERGETIQUEMENT</a:t>
              </a:r>
            </a:p>
          </p:txBody>
        </p:sp>
        <p:sp>
          <p:nvSpPr>
            <p:cNvPr id="243" name="Émoticône 242"/>
            <p:cNvSpPr>
              <a:spLocks/>
            </p:cNvSpPr>
            <p:nvPr/>
          </p:nvSpPr>
          <p:spPr>
            <a:xfrm>
              <a:off x="3219008" y="784759"/>
              <a:ext cx="360000" cy="360000"/>
            </a:xfrm>
            <a:prstGeom prst="smileyFace">
              <a:avLst>
                <a:gd name="adj" fmla="val 4653"/>
              </a:avLst>
            </a:prstGeom>
            <a:solidFill>
              <a:srgbClr val="98FB98"/>
            </a:solidFill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9" name="Groupe 8"/>
          <p:cNvGrpSpPr/>
          <p:nvPr/>
        </p:nvGrpSpPr>
        <p:grpSpPr>
          <a:xfrm>
            <a:off x="43136" y="1803944"/>
            <a:ext cx="8878045" cy="523220"/>
            <a:chOff x="43136" y="2132856"/>
            <a:chExt cx="8878045" cy="523220"/>
          </a:xfrm>
        </p:grpSpPr>
        <p:sp>
          <p:nvSpPr>
            <p:cNvPr id="244" name="ZoneTexte 243"/>
            <p:cNvSpPr txBox="1"/>
            <p:nvPr/>
          </p:nvSpPr>
          <p:spPr>
            <a:xfrm>
              <a:off x="43136" y="2132856"/>
              <a:ext cx="86409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dirty="0"/>
                <a:t>REALITE </a:t>
              </a:r>
              <a:r>
                <a:rPr lang="fr-FR" dirty="0"/>
                <a:t>: COUT ELEVE ELECTRIFICATION </a:t>
              </a:r>
              <a:r>
                <a:rPr lang="fr-FR" dirty="0">
                  <a:sym typeface="Wingdings" panose="05000000000000000000" pitchFamily="2" charset="2"/>
                </a:rPr>
                <a:t> </a:t>
              </a:r>
              <a:r>
                <a:rPr lang="fr-FR" dirty="0"/>
                <a:t>TROP PEU DE VEHICULES CONCERNES</a:t>
              </a:r>
            </a:p>
          </p:txBody>
        </p:sp>
        <p:sp>
          <p:nvSpPr>
            <p:cNvPr id="245" name="Émoticône 244"/>
            <p:cNvSpPr/>
            <p:nvPr/>
          </p:nvSpPr>
          <p:spPr>
            <a:xfrm>
              <a:off x="8561181" y="2214466"/>
              <a:ext cx="360000" cy="360000"/>
            </a:xfrm>
            <a:prstGeom prst="smileyFace">
              <a:avLst>
                <a:gd name="adj" fmla="val -4653"/>
              </a:avLst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0" y="1284324"/>
            <a:ext cx="8771239" cy="400110"/>
            <a:chOff x="0" y="1434414"/>
            <a:chExt cx="8771239" cy="400110"/>
          </a:xfrm>
        </p:grpSpPr>
        <p:sp>
          <p:nvSpPr>
            <p:cNvPr id="15" name="ZoneTexte 14"/>
            <p:cNvSpPr txBox="1"/>
            <p:nvPr/>
          </p:nvSpPr>
          <p:spPr>
            <a:xfrm>
              <a:off x="0" y="1434414"/>
              <a:ext cx="86409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/>
                <a:t>ELECTRIFICATION VEHICULE </a:t>
              </a:r>
              <a:r>
                <a:rPr lang="fr-FR" dirty="0"/>
                <a:t>? 	INTERET ENERGETIQUE PROUVE ? 	OUI</a:t>
              </a:r>
            </a:p>
          </p:txBody>
        </p:sp>
        <p:sp>
          <p:nvSpPr>
            <p:cNvPr id="246" name="Émoticône 245"/>
            <p:cNvSpPr/>
            <p:nvPr/>
          </p:nvSpPr>
          <p:spPr>
            <a:xfrm>
              <a:off x="8411239" y="1454469"/>
              <a:ext cx="360000" cy="360000"/>
            </a:xfrm>
            <a:prstGeom prst="smileyFace">
              <a:avLst>
                <a:gd name="adj" fmla="val 4653"/>
              </a:avLst>
            </a:prstGeom>
            <a:solidFill>
              <a:srgbClr val="98FB98"/>
            </a:solidFill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6" name="ZoneTexte 15"/>
          <p:cNvSpPr txBox="1"/>
          <p:nvPr/>
        </p:nvSpPr>
        <p:spPr>
          <a:xfrm>
            <a:off x="-36288" y="2687489"/>
            <a:ext cx="9145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rgbClr val="FF0000"/>
                </a:solidFill>
              </a:rPr>
              <a:t>DEFI HYBRIDATION = réduire coût : Structure/Onduleur/Machine…?</a:t>
            </a:r>
          </a:p>
        </p:txBody>
      </p:sp>
      <p:cxnSp>
        <p:nvCxnSpPr>
          <p:cNvPr id="3" name="Connecteur droit 2"/>
          <p:cNvCxnSpPr/>
          <p:nvPr/>
        </p:nvCxnSpPr>
        <p:spPr>
          <a:xfrm>
            <a:off x="0" y="3278362"/>
            <a:ext cx="914558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/>
          <p:cNvCxnSpPr/>
          <p:nvPr/>
        </p:nvCxnSpPr>
        <p:spPr>
          <a:xfrm>
            <a:off x="0" y="2558282"/>
            <a:ext cx="914558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 25" descr="http://ce2i.pole-medee.com/wp-content/themes/clubdesistc/images/logo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306" y="6123434"/>
            <a:ext cx="1053310" cy="567716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8167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re 1">
            <a:extLst>
              <a:ext uri="{FF2B5EF4-FFF2-40B4-BE49-F238E27FC236}">
                <a16:creationId xmlns:a16="http://schemas.microsoft.com/office/drawing/2014/main" id="{55982DB9-4B72-4E22-9400-B27EB1ADF038}"/>
              </a:ext>
            </a:extLst>
          </p:cNvPr>
          <p:cNvSpPr txBox="1">
            <a:spLocks/>
          </p:cNvSpPr>
          <p:nvPr/>
        </p:nvSpPr>
        <p:spPr bwMode="auto">
          <a:xfrm>
            <a:off x="107950" y="764704"/>
            <a:ext cx="7156555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fr-FR" sz="2400" b="1" dirty="0">
                <a:cs typeface="Times New Roman" pitchFamily="18" charset="0"/>
              </a:rPr>
              <a:t>Multi-phase Machine Decomposition using VGF</a:t>
            </a:r>
            <a:endParaRPr lang="fr-FR" altLang="fr-FR" sz="2400" b="1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E1099D9-7F5F-4AFD-9AA9-39CA1503ABA1}"/>
              </a:ext>
            </a:extLst>
          </p:cNvPr>
          <p:cNvSpPr/>
          <p:nvPr/>
        </p:nvSpPr>
        <p:spPr>
          <a:xfrm>
            <a:off x="379427" y="1125726"/>
            <a:ext cx="24352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u="sng" dirty="0"/>
              <a:t>5-phase PMSM</a:t>
            </a:r>
          </a:p>
        </p:txBody>
      </p:sp>
      <p:grpSp>
        <p:nvGrpSpPr>
          <p:cNvPr id="40" name="Group 158">
            <a:extLst>
              <a:ext uri="{FF2B5EF4-FFF2-40B4-BE49-F238E27FC236}">
                <a16:creationId xmlns:a16="http://schemas.microsoft.com/office/drawing/2014/main" id="{2EE73055-32FD-4D84-B1D1-C6B05049C83F}"/>
              </a:ext>
            </a:extLst>
          </p:cNvPr>
          <p:cNvGrpSpPr>
            <a:grpSpLocks/>
          </p:cNvGrpSpPr>
          <p:nvPr/>
        </p:nvGrpSpPr>
        <p:grpSpPr bwMode="auto">
          <a:xfrm>
            <a:off x="364038" y="2170854"/>
            <a:ext cx="1792916" cy="776714"/>
            <a:chOff x="91534" y="2070515"/>
            <a:chExt cx="2476071" cy="1862026"/>
          </a:xfrm>
        </p:grpSpPr>
        <p:sp>
          <p:nvSpPr>
            <p:cNvPr id="41" name="Can 118">
              <a:extLst>
                <a:ext uri="{FF2B5EF4-FFF2-40B4-BE49-F238E27FC236}">
                  <a16:creationId xmlns:a16="http://schemas.microsoft.com/office/drawing/2014/main" id="{E232E313-F37E-4F10-BA5E-73AA6CE623DD}"/>
                </a:ext>
              </a:extLst>
            </p:cNvPr>
            <p:cNvSpPr/>
            <p:nvPr/>
          </p:nvSpPr>
          <p:spPr bwMode="auto">
            <a:xfrm rot="5400000">
              <a:off x="62907" y="2099142"/>
              <a:ext cx="1862026" cy="1804772"/>
            </a:xfrm>
            <a:prstGeom prst="can">
              <a:avLst/>
            </a:prstGeom>
            <a:solidFill>
              <a:schemeClr val="bg1">
                <a:lumMod val="50000"/>
              </a:schemeClr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 sz="700" b="1"/>
            </a:p>
          </p:txBody>
        </p:sp>
        <p:sp>
          <p:nvSpPr>
            <p:cNvPr id="42" name="Can 119">
              <a:extLst>
                <a:ext uri="{FF2B5EF4-FFF2-40B4-BE49-F238E27FC236}">
                  <a16:creationId xmlns:a16="http://schemas.microsoft.com/office/drawing/2014/main" id="{6D788CF0-48F0-44D9-88CD-FF847118AC5E}"/>
                </a:ext>
              </a:extLst>
            </p:cNvPr>
            <p:cNvSpPr/>
            <p:nvPr/>
          </p:nvSpPr>
          <p:spPr bwMode="auto">
            <a:xfrm rot="5400000">
              <a:off x="1831029" y="2503634"/>
              <a:ext cx="521622" cy="951530"/>
            </a:xfrm>
            <a:prstGeom prst="can">
              <a:avLst/>
            </a:prstGeom>
            <a:solidFill>
              <a:schemeClr val="bg1">
                <a:lumMod val="50000"/>
              </a:schemeClr>
            </a:solidFill>
            <a:ln w="158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 sz="700" b="1"/>
            </a:p>
          </p:txBody>
        </p:sp>
        <p:sp>
          <p:nvSpPr>
            <p:cNvPr id="43" name="Curved Right Arrow 120">
              <a:extLst>
                <a:ext uri="{FF2B5EF4-FFF2-40B4-BE49-F238E27FC236}">
                  <a16:creationId xmlns:a16="http://schemas.microsoft.com/office/drawing/2014/main" id="{3674839A-EDDE-4012-BE6A-DBE7264A4425}"/>
                </a:ext>
              </a:extLst>
            </p:cNvPr>
            <p:cNvSpPr/>
            <p:nvPr/>
          </p:nvSpPr>
          <p:spPr bwMode="auto">
            <a:xfrm>
              <a:off x="1968129" y="2151412"/>
              <a:ext cx="485852" cy="1617620"/>
            </a:xfrm>
            <a:prstGeom prst="curvedRight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headEnd type="none" w="lg" len="med"/>
              <a:tailEnd type="none" w="med" len="med"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 sz="700" b="1"/>
            </a:p>
          </p:txBody>
        </p:sp>
      </p:grpSp>
      <p:sp>
        <p:nvSpPr>
          <p:cNvPr id="44" name="Left-Right Arrow 127">
            <a:extLst>
              <a:ext uri="{FF2B5EF4-FFF2-40B4-BE49-F238E27FC236}">
                <a16:creationId xmlns:a16="http://schemas.microsoft.com/office/drawing/2014/main" id="{0A10C878-5174-4F65-80CF-7AB80AB2F7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0947" y="2370568"/>
            <a:ext cx="691334" cy="383181"/>
          </a:xfrm>
          <a:prstGeom prst="leftRightArrow">
            <a:avLst>
              <a:gd name="adj1" fmla="val 50000"/>
              <a:gd name="adj2" fmla="val 50015"/>
            </a:avLst>
          </a:prstGeom>
          <a:solidFill>
            <a:schemeClr val="tx1"/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endParaRPr lang="en-US" altLang="fr-FR" sz="700" b="1"/>
          </a:p>
        </p:txBody>
      </p:sp>
      <p:sp>
        <p:nvSpPr>
          <p:cNvPr id="45" name="Rectangle à coins arrondis 55">
            <a:extLst>
              <a:ext uri="{FF2B5EF4-FFF2-40B4-BE49-F238E27FC236}">
                <a16:creationId xmlns:a16="http://schemas.microsoft.com/office/drawing/2014/main" id="{340F2E99-B0CA-4E0F-9F6E-8A3D3552012E}"/>
              </a:ext>
            </a:extLst>
          </p:cNvPr>
          <p:cNvSpPr/>
          <p:nvPr/>
        </p:nvSpPr>
        <p:spPr bwMode="auto">
          <a:xfrm>
            <a:off x="3171601" y="1938804"/>
            <a:ext cx="3789183" cy="1238213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fr-FR" sz="1000"/>
          </a:p>
        </p:txBody>
      </p:sp>
      <p:grpSp>
        <p:nvGrpSpPr>
          <p:cNvPr id="46" name="Groupe 8">
            <a:extLst>
              <a:ext uri="{FF2B5EF4-FFF2-40B4-BE49-F238E27FC236}">
                <a16:creationId xmlns:a16="http://schemas.microsoft.com/office/drawing/2014/main" id="{626CF458-21ED-47DB-88F0-1E5E552D5186}"/>
              </a:ext>
            </a:extLst>
          </p:cNvPr>
          <p:cNvGrpSpPr>
            <a:grpSpLocks/>
          </p:cNvGrpSpPr>
          <p:nvPr/>
        </p:nvGrpSpPr>
        <p:grpSpPr bwMode="auto">
          <a:xfrm>
            <a:off x="3315617" y="2137610"/>
            <a:ext cx="1934183" cy="797629"/>
            <a:chOff x="3852614" y="2287687"/>
            <a:chExt cx="1439465" cy="931862"/>
          </a:xfrm>
        </p:grpSpPr>
        <p:sp>
          <p:nvSpPr>
            <p:cNvPr id="47" name="Can 129">
              <a:extLst>
                <a:ext uri="{FF2B5EF4-FFF2-40B4-BE49-F238E27FC236}">
                  <a16:creationId xmlns:a16="http://schemas.microsoft.com/office/drawing/2014/main" id="{94F64B95-05BF-4A30-9B29-589FFA99E764}"/>
                </a:ext>
              </a:extLst>
            </p:cNvPr>
            <p:cNvSpPr/>
            <p:nvPr/>
          </p:nvSpPr>
          <p:spPr bwMode="auto">
            <a:xfrm rot="5400000">
              <a:off x="3856283" y="2283461"/>
              <a:ext cx="931813" cy="938992"/>
            </a:xfrm>
            <a:prstGeom prst="can">
              <a:avLst/>
            </a:prstGeom>
            <a:solidFill>
              <a:schemeClr val="bg1">
                <a:lumMod val="50000"/>
              </a:schemeClr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 sz="700" b="1"/>
            </a:p>
          </p:txBody>
        </p:sp>
        <p:sp>
          <p:nvSpPr>
            <p:cNvPr id="48" name="Can 130">
              <a:extLst>
                <a:ext uri="{FF2B5EF4-FFF2-40B4-BE49-F238E27FC236}">
                  <a16:creationId xmlns:a16="http://schemas.microsoft.com/office/drawing/2014/main" id="{F5AA4B37-59FF-4DCA-88DE-5CF5C3CB86B8}"/>
                </a:ext>
              </a:extLst>
            </p:cNvPr>
            <p:cNvSpPr/>
            <p:nvPr/>
          </p:nvSpPr>
          <p:spPr bwMode="auto">
            <a:xfrm rot="5400000">
              <a:off x="4848646" y="2435905"/>
              <a:ext cx="247637" cy="638866"/>
            </a:xfrm>
            <a:prstGeom prst="can">
              <a:avLst/>
            </a:prstGeom>
            <a:solidFill>
              <a:schemeClr val="bg1">
                <a:lumMod val="50000"/>
              </a:schemeClr>
            </a:solidFill>
            <a:ln w="158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 sz="700" b="1"/>
            </a:p>
          </p:txBody>
        </p:sp>
      </p:grpSp>
      <p:sp>
        <p:nvSpPr>
          <p:cNvPr id="49" name="ZoneTexte 67">
            <a:extLst>
              <a:ext uri="{FF2B5EF4-FFF2-40B4-BE49-F238E27FC236}">
                <a16:creationId xmlns:a16="http://schemas.microsoft.com/office/drawing/2014/main" id="{5DDAF282-6FF7-498C-88E9-CEEB5582E81C}"/>
              </a:ext>
            </a:extLst>
          </p:cNvPr>
          <p:cNvSpPr txBox="1"/>
          <p:nvPr/>
        </p:nvSpPr>
        <p:spPr>
          <a:xfrm>
            <a:off x="11815" y="1664539"/>
            <a:ext cx="2403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Real </a:t>
            </a:r>
            <a:r>
              <a:rPr lang="fr-FR" dirty="0"/>
              <a:t>5-phase machine</a:t>
            </a:r>
          </a:p>
        </p:txBody>
      </p:sp>
      <p:grpSp>
        <p:nvGrpSpPr>
          <p:cNvPr id="50" name="Groupe 8">
            <a:extLst>
              <a:ext uri="{FF2B5EF4-FFF2-40B4-BE49-F238E27FC236}">
                <a16:creationId xmlns:a16="http://schemas.microsoft.com/office/drawing/2014/main" id="{A41DCFB4-F757-4DA9-93E4-A876E73CFB76}"/>
              </a:ext>
            </a:extLst>
          </p:cNvPr>
          <p:cNvGrpSpPr>
            <a:grpSpLocks/>
          </p:cNvGrpSpPr>
          <p:nvPr/>
        </p:nvGrpSpPr>
        <p:grpSpPr bwMode="auto">
          <a:xfrm>
            <a:off x="4935797" y="2137451"/>
            <a:ext cx="1854326" cy="797629"/>
            <a:chOff x="3852614" y="2287687"/>
            <a:chExt cx="1439465" cy="931862"/>
          </a:xfrm>
        </p:grpSpPr>
        <p:sp>
          <p:nvSpPr>
            <p:cNvPr id="51" name="Can 129">
              <a:extLst>
                <a:ext uri="{FF2B5EF4-FFF2-40B4-BE49-F238E27FC236}">
                  <a16:creationId xmlns:a16="http://schemas.microsoft.com/office/drawing/2014/main" id="{75A60BA8-2EF4-4F14-AF8E-AA228B954A94}"/>
                </a:ext>
              </a:extLst>
            </p:cNvPr>
            <p:cNvSpPr/>
            <p:nvPr/>
          </p:nvSpPr>
          <p:spPr bwMode="auto">
            <a:xfrm rot="5400000">
              <a:off x="3856283" y="2283461"/>
              <a:ext cx="931813" cy="938992"/>
            </a:xfrm>
            <a:prstGeom prst="can">
              <a:avLst/>
            </a:prstGeom>
            <a:solidFill>
              <a:schemeClr val="bg1">
                <a:lumMod val="50000"/>
              </a:schemeClr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 sz="700" b="1"/>
            </a:p>
          </p:txBody>
        </p:sp>
        <p:sp>
          <p:nvSpPr>
            <p:cNvPr id="52" name="Can 130">
              <a:extLst>
                <a:ext uri="{FF2B5EF4-FFF2-40B4-BE49-F238E27FC236}">
                  <a16:creationId xmlns:a16="http://schemas.microsoft.com/office/drawing/2014/main" id="{C9085EDC-F409-4E92-B190-4B38FBD0F27E}"/>
                </a:ext>
              </a:extLst>
            </p:cNvPr>
            <p:cNvSpPr/>
            <p:nvPr/>
          </p:nvSpPr>
          <p:spPr bwMode="auto">
            <a:xfrm rot="5400000">
              <a:off x="4848646" y="2435905"/>
              <a:ext cx="247637" cy="638866"/>
            </a:xfrm>
            <a:prstGeom prst="can">
              <a:avLst/>
            </a:prstGeom>
            <a:solidFill>
              <a:schemeClr val="bg1">
                <a:lumMod val="50000"/>
              </a:schemeClr>
            </a:solidFill>
            <a:ln w="158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>
                <a:spcBef>
                  <a:spcPct val="50000"/>
                </a:spcBef>
                <a:defRPr/>
              </a:pPr>
              <a:endParaRPr lang="en-US" sz="700" b="1"/>
            </a:p>
          </p:txBody>
        </p:sp>
      </p:grpSp>
      <p:sp>
        <p:nvSpPr>
          <p:cNvPr id="53" name="ZoneTexte 124">
            <a:extLst>
              <a:ext uri="{FF2B5EF4-FFF2-40B4-BE49-F238E27FC236}">
                <a16:creationId xmlns:a16="http://schemas.microsoft.com/office/drawing/2014/main" id="{A24F6037-5630-42CC-8BE8-E052443E029D}"/>
              </a:ext>
            </a:extLst>
          </p:cNvPr>
          <p:cNvSpPr txBox="1"/>
          <p:nvPr/>
        </p:nvSpPr>
        <p:spPr>
          <a:xfrm>
            <a:off x="1218819" y="1916567"/>
            <a:ext cx="2024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TORQUE</a:t>
            </a:r>
          </a:p>
        </p:txBody>
      </p:sp>
      <p:sp>
        <p:nvSpPr>
          <p:cNvPr id="58" name="Curved Right Arrow 120">
            <a:extLst>
              <a:ext uri="{FF2B5EF4-FFF2-40B4-BE49-F238E27FC236}">
                <a16:creationId xmlns:a16="http://schemas.microsoft.com/office/drawing/2014/main" id="{CCB0CECB-CEAD-4D3E-96DE-187CD113D682}"/>
              </a:ext>
            </a:extLst>
          </p:cNvPr>
          <p:cNvSpPr/>
          <p:nvPr/>
        </p:nvSpPr>
        <p:spPr bwMode="auto">
          <a:xfrm>
            <a:off x="6323673" y="2255179"/>
            <a:ext cx="268308" cy="621542"/>
          </a:xfrm>
          <a:prstGeom prst="curvedRightArrow">
            <a:avLst/>
          </a:prstGeom>
          <a:solidFill>
            <a:schemeClr val="tx1"/>
          </a:solidFill>
          <a:ln>
            <a:solidFill>
              <a:schemeClr val="tx1"/>
            </a:solidFill>
            <a:headEnd type="none" w="lg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spcBef>
                <a:spcPct val="50000"/>
              </a:spcBef>
              <a:defRPr/>
            </a:pPr>
            <a:endParaRPr lang="en-US" sz="700" b="1"/>
          </a:p>
        </p:txBody>
      </p:sp>
      <p:sp>
        <p:nvSpPr>
          <p:cNvPr id="59" name="Curved Right Arrow 120">
            <a:extLst>
              <a:ext uri="{FF2B5EF4-FFF2-40B4-BE49-F238E27FC236}">
                <a16:creationId xmlns:a16="http://schemas.microsoft.com/office/drawing/2014/main" id="{7A8647B7-BF0E-40F0-93B1-D46D762EB191}"/>
              </a:ext>
            </a:extLst>
          </p:cNvPr>
          <p:cNvSpPr/>
          <p:nvPr/>
        </p:nvSpPr>
        <p:spPr bwMode="auto">
          <a:xfrm>
            <a:off x="4598893" y="2237482"/>
            <a:ext cx="268308" cy="621542"/>
          </a:xfrm>
          <a:prstGeom prst="curvedRightArrow">
            <a:avLst/>
          </a:prstGeom>
          <a:solidFill>
            <a:schemeClr val="tx1"/>
          </a:solidFill>
          <a:ln>
            <a:solidFill>
              <a:schemeClr val="tx1"/>
            </a:solidFill>
            <a:headEnd type="none" w="lg" len="med"/>
            <a:tailEnd type="none" w="med" len="med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spcBef>
                <a:spcPct val="50000"/>
              </a:spcBef>
              <a:defRPr/>
            </a:pPr>
            <a:endParaRPr lang="en-US" sz="700" b="1"/>
          </a:p>
        </p:txBody>
      </p:sp>
      <p:sp>
        <p:nvSpPr>
          <p:cNvPr id="60" name="ZoneTexte 67">
            <a:extLst>
              <a:ext uri="{FF2B5EF4-FFF2-40B4-BE49-F238E27FC236}">
                <a16:creationId xmlns:a16="http://schemas.microsoft.com/office/drawing/2014/main" id="{4D61E6D4-0B3B-4230-9B93-B6C71E8F60C5}"/>
              </a:ext>
            </a:extLst>
          </p:cNvPr>
          <p:cNvSpPr txBox="1"/>
          <p:nvPr/>
        </p:nvSpPr>
        <p:spPr>
          <a:xfrm>
            <a:off x="3247147" y="1125726"/>
            <a:ext cx="5575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Equivalent  to TWO 2-phase machines</a:t>
            </a:r>
          </a:p>
        </p:txBody>
      </p:sp>
      <p:graphicFrame>
        <p:nvGraphicFramePr>
          <p:cNvPr id="61" name="Objet 60">
            <a:extLst>
              <a:ext uri="{FF2B5EF4-FFF2-40B4-BE49-F238E27FC236}">
                <a16:creationId xmlns:a16="http://schemas.microsoft.com/office/drawing/2014/main" id="{EC1C2084-2604-47B0-BF1D-9B058FEA068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078610" y="2136906"/>
          <a:ext cx="568325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31" name="Equation" r:id="rId4" imgW="266400" imgH="253800" progId="Equation.DSMT4">
                  <p:embed/>
                </p:oleObj>
              </mc:Choice>
              <mc:Fallback>
                <p:oleObj name="Equation" r:id="rId4" imgW="26640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8610" y="2136906"/>
                        <a:ext cx="568325" cy="53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A0090CE6-C9A5-427C-8AD8-35B30228984B}"/>
              </a:ext>
            </a:extLst>
          </p:cNvPr>
          <p:cNvSpPr/>
          <p:nvPr/>
        </p:nvSpPr>
        <p:spPr>
          <a:xfrm>
            <a:off x="3387625" y="2170854"/>
            <a:ext cx="10005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Main</a:t>
            </a:r>
          </a:p>
          <a:p>
            <a:r>
              <a:rPr lang="en-US" b="1" dirty="0"/>
              <a:t>machine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56F2D28D-4C8D-413E-8108-1A934DB52598}"/>
              </a:ext>
            </a:extLst>
          </p:cNvPr>
          <p:cNvSpPr/>
          <p:nvPr/>
        </p:nvSpPr>
        <p:spPr>
          <a:xfrm>
            <a:off x="5043561" y="2207983"/>
            <a:ext cx="10005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Second.</a:t>
            </a:r>
          </a:p>
          <a:p>
            <a:r>
              <a:rPr lang="en-US" b="1" dirty="0"/>
              <a:t>machine</a:t>
            </a:r>
          </a:p>
        </p:txBody>
      </p:sp>
      <p:sp>
        <p:nvSpPr>
          <p:cNvPr id="65" name="ZoneTexte 103">
            <a:extLst>
              <a:ext uri="{FF2B5EF4-FFF2-40B4-BE49-F238E27FC236}">
                <a16:creationId xmlns:a16="http://schemas.microsoft.com/office/drawing/2014/main" id="{94A96ED4-E65D-48A0-A81B-35EACD690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3966" y="3088813"/>
            <a:ext cx="206252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r-FR" sz="1600" i="1" dirty="0">
                <a:solidFill>
                  <a:schemeClr val="tx1"/>
                </a:solidFill>
              </a:rPr>
              <a:t>h = </a:t>
            </a:r>
            <a:r>
              <a:rPr lang="fr-FR" sz="2000" b="1" i="1" dirty="0">
                <a:solidFill>
                  <a:schemeClr val="tx1"/>
                </a:solidFill>
              </a:rPr>
              <a:t>1</a:t>
            </a:r>
            <a:r>
              <a:rPr lang="fr-FR" sz="1600" i="1" dirty="0">
                <a:solidFill>
                  <a:schemeClr val="tx1"/>
                </a:solidFill>
              </a:rPr>
              <a:t>, 9, 11,…,</a:t>
            </a:r>
            <a:r>
              <a:rPr lang="fr-FR" sz="1600" i="1" dirty="0"/>
              <a:t>h=5k ± 1</a:t>
            </a:r>
            <a:endParaRPr lang="fr-FR" sz="1600" i="1" dirty="0">
              <a:solidFill>
                <a:schemeClr val="tx1"/>
              </a:solidFill>
            </a:endParaRPr>
          </a:p>
        </p:txBody>
      </p:sp>
      <p:sp>
        <p:nvSpPr>
          <p:cNvPr id="66" name="ZoneTexte 103">
            <a:extLst>
              <a:ext uri="{FF2B5EF4-FFF2-40B4-BE49-F238E27FC236}">
                <a16:creationId xmlns:a16="http://schemas.microsoft.com/office/drawing/2014/main" id="{89887441-B169-4BAE-9343-3909C051AF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1341" y="3081542"/>
            <a:ext cx="22328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fr-FR" sz="1600" i="1" dirty="0">
                <a:solidFill>
                  <a:schemeClr val="tx1"/>
                </a:solidFill>
              </a:rPr>
              <a:t>h = </a:t>
            </a:r>
            <a:r>
              <a:rPr lang="fr-FR" sz="2000" b="1" i="1" dirty="0">
                <a:solidFill>
                  <a:schemeClr val="tx1"/>
                </a:solidFill>
              </a:rPr>
              <a:t>3</a:t>
            </a:r>
            <a:r>
              <a:rPr lang="fr-FR" sz="1600" i="1" dirty="0">
                <a:solidFill>
                  <a:schemeClr val="tx1"/>
                </a:solidFill>
              </a:rPr>
              <a:t>, 7, … </a:t>
            </a:r>
            <a:r>
              <a:rPr lang="fr-FR" sz="1600" i="1" dirty="0"/>
              <a:t>h=5k ± 2</a:t>
            </a:r>
            <a:endParaRPr lang="fr-FR" sz="1600" i="1" dirty="0">
              <a:solidFill>
                <a:schemeClr val="tx1"/>
              </a:solidFill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884D3C0C-6FD9-4245-B90D-F4F2B0923D76}"/>
              </a:ext>
            </a:extLst>
          </p:cNvPr>
          <p:cNvSpPr/>
          <p:nvPr/>
        </p:nvSpPr>
        <p:spPr>
          <a:xfrm>
            <a:off x="4229701" y="1418203"/>
            <a:ext cx="9028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MM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E0A0198-2D85-41A0-97D7-CAD4188DE8E1}"/>
              </a:ext>
            </a:extLst>
          </p:cNvPr>
          <p:cNvSpPr/>
          <p:nvPr/>
        </p:nvSpPr>
        <p:spPr>
          <a:xfrm>
            <a:off x="5953342" y="1418203"/>
            <a:ext cx="7377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SM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4EB60F21-4B65-4D5A-A80C-AC5662683409}"/>
              </a:ext>
            </a:extLst>
          </p:cNvPr>
          <p:cNvSpPr/>
          <p:nvPr/>
        </p:nvSpPr>
        <p:spPr>
          <a:xfrm>
            <a:off x="7394177" y="810422"/>
            <a:ext cx="157942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Aft>
                <a:spcPts val="250"/>
              </a:spcAft>
              <a:buSzPts val="800"/>
              <a:tabLst>
                <a:tab pos="228600" algn="l"/>
              </a:tabLst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Times New Roman" panose="02020603050405020304" pitchFamily="18" charset="0"/>
              </a:rPr>
              <a:t>[</a:t>
            </a:r>
            <a:r>
              <a:rPr 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Times New Roman" panose="02020603050405020304" pitchFamily="18" charset="0"/>
              </a:rPr>
              <a:t>Semail</a:t>
            </a: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Times New Roman" panose="02020603050405020304" pitchFamily="18" charset="0"/>
              </a:rPr>
              <a:t> 2003]</a:t>
            </a:r>
            <a:endParaRPr lang="fr-FR" sz="16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+mn-lt"/>
              <a:ea typeface="Times New Roman" panose="02020603050405020304" pitchFamily="18" charset="0"/>
            </a:endParaRPr>
          </a:p>
        </p:txBody>
      </p:sp>
      <p:grpSp>
        <p:nvGrpSpPr>
          <p:cNvPr id="79" name="Groupe 78"/>
          <p:cNvGrpSpPr/>
          <p:nvPr/>
        </p:nvGrpSpPr>
        <p:grpSpPr>
          <a:xfrm>
            <a:off x="-179734" y="3501862"/>
            <a:ext cx="9144000" cy="3272627"/>
            <a:chOff x="-179734" y="2204864"/>
            <a:chExt cx="9144000" cy="4569625"/>
          </a:xfrm>
        </p:grpSpPr>
        <p:grpSp>
          <p:nvGrpSpPr>
            <p:cNvPr id="80" name="Groupe 79">
              <a:extLst>
                <a:ext uri="{FF2B5EF4-FFF2-40B4-BE49-F238E27FC236}">
                  <a16:creationId xmlns:a16="http://schemas.microsoft.com/office/drawing/2014/main" id="{B8A192EC-6122-4731-931A-8CE3E1B0A85B}"/>
                </a:ext>
              </a:extLst>
            </p:cNvPr>
            <p:cNvGrpSpPr/>
            <p:nvPr/>
          </p:nvGrpSpPr>
          <p:grpSpPr>
            <a:xfrm>
              <a:off x="-179734" y="2204864"/>
              <a:ext cx="9144000" cy="3047124"/>
              <a:chOff x="0" y="2409516"/>
              <a:chExt cx="9144000" cy="3047124"/>
            </a:xfrm>
          </p:grpSpPr>
          <p:sp>
            <p:nvSpPr>
              <p:cNvPr id="145" name="Rectangle 350">
                <a:extLst>
                  <a:ext uri="{FF2B5EF4-FFF2-40B4-BE49-F238E27FC236}">
                    <a16:creationId xmlns:a16="http://schemas.microsoft.com/office/drawing/2014/main" id="{2BCFCAB5-15EC-4CD2-9118-36B7F337D1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858779"/>
                <a:ext cx="914400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tx1"/>
                    </a:solidFill>
                    <a:miter lim="800000"/>
                    <a:headEnd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46" name="Rectangle 357">
                <a:extLst>
                  <a:ext uri="{FF2B5EF4-FFF2-40B4-BE49-F238E27FC236}">
                    <a16:creationId xmlns:a16="http://schemas.microsoft.com/office/drawing/2014/main" id="{EF75BAE6-A3DB-4706-8A44-5CA9422B6B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858779"/>
                <a:ext cx="914400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tx1"/>
                    </a:solidFill>
                    <a:miter lim="800000"/>
                    <a:headEnd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47" name="Rectangle 359">
                <a:extLst>
                  <a:ext uri="{FF2B5EF4-FFF2-40B4-BE49-F238E27FC236}">
                    <a16:creationId xmlns:a16="http://schemas.microsoft.com/office/drawing/2014/main" id="{0008E8F2-A204-432E-B522-411E680A04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3139766"/>
                <a:ext cx="914400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tx1"/>
                    </a:solidFill>
                    <a:miter lim="800000"/>
                    <a:headEnd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48" name="Line 230">
                <a:extLst>
                  <a:ext uri="{FF2B5EF4-FFF2-40B4-BE49-F238E27FC236}">
                    <a16:creationId xmlns:a16="http://schemas.microsoft.com/office/drawing/2014/main" id="{EAF94809-2A50-47A9-B0B8-F5D17E862C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715695" y="3723966"/>
                <a:ext cx="74295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9" name="Line 214">
                <a:extLst>
                  <a:ext uri="{FF2B5EF4-FFF2-40B4-BE49-F238E27FC236}">
                    <a16:creationId xmlns:a16="http://schemas.microsoft.com/office/drawing/2014/main" id="{FF4AB5AF-9732-4EAE-A5E1-A93F24C7DFC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448299" y="4262129"/>
                <a:ext cx="770382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0" name="Line 215">
                <a:extLst>
                  <a:ext uri="{FF2B5EF4-FFF2-40B4-BE49-F238E27FC236}">
                    <a16:creationId xmlns:a16="http://schemas.microsoft.com/office/drawing/2014/main" id="{B891CC34-8EB1-4924-A415-C3BAC1BE376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29237" y="3962091"/>
                <a:ext cx="87509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1" name="Line 211">
                <a:extLst>
                  <a:ext uri="{FF2B5EF4-FFF2-40B4-BE49-F238E27FC236}">
                    <a16:creationId xmlns:a16="http://schemas.microsoft.com/office/drawing/2014/main" id="{1644BFFC-4990-4B07-A663-7B4DBB6A58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86388" y="3181041"/>
                <a:ext cx="576262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2" name="Line 212">
                <a:extLst>
                  <a:ext uri="{FF2B5EF4-FFF2-40B4-BE49-F238E27FC236}">
                    <a16:creationId xmlns:a16="http://schemas.microsoft.com/office/drawing/2014/main" id="{2467D7FC-7441-4306-9A57-1CF9CE0CC2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36890" y="2881004"/>
                <a:ext cx="53816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3" name="Line 206">
                <a:extLst>
                  <a:ext uri="{FF2B5EF4-FFF2-40B4-BE49-F238E27FC236}">
                    <a16:creationId xmlns:a16="http://schemas.microsoft.com/office/drawing/2014/main" id="{1C694B63-0F06-4848-A720-1205B994CB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19588" y="3181041"/>
                <a:ext cx="627062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4" name="Rectangle 3">
                <a:extLst>
                  <a:ext uri="{FF2B5EF4-FFF2-40B4-BE49-F238E27FC236}">
                    <a16:creationId xmlns:a16="http://schemas.microsoft.com/office/drawing/2014/main" id="{BE31C373-05A1-49CC-A5A0-03EEE4BF75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2858779"/>
                <a:ext cx="9144000" cy="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9050">
                    <a:solidFill>
                      <a:schemeClr val="tx1"/>
                    </a:solidFill>
                    <a:miter lim="800000"/>
                    <a:headEnd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5" name="Freeform 17">
                <a:extLst>
                  <a:ext uri="{FF2B5EF4-FFF2-40B4-BE49-F238E27FC236}">
                    <a16:creationId xmlns:a16="http://schemas.microsoft.com/office/drawing/2014/main" id="{E2814FED-85B7-4729-B919-A42932A47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1100" y="3031816"/>
                <a:ext cx="260350" cy="42863"/>
              </a:xfrm>
              <a:custGeom>
                <a:avLst/>
                <a:gdLst>
                  <a:gd name="T0" fmla="*/ 0 w 164"/>
                  <a:gd name="T1" fmla="*/ 18 h 27"/>
                  <a:gd name="T2" fmla="*/ 0 w 164"/>
                  <a:gd name="T3" fmla="*/ 9 h 27"/>
                  <a:gd name="T4" fmla="*/ 142 w 164"/>
                  <a:gd name="T5" fmla="*/ 9 h 27"/>
                  <a:gd name="T6" fmla="*/ 138 w 164"/>
                  <a:gd name="T7" fmla="*/ 0 h 27"/>
                  <a:gd name="T8" fmla="*/ 164 w 164"/>
                  <a:gd name="T9" fmla="*/ 14 h 27"/>
                  <a:gd name="T10" fmla="*/ 138 w 164"/>
                  <a:gd name="T11" fmla="*/ 27 h 27"/>
                  <a:gd name="T12" fmla="*/ 142 w 164"/>
                  <a:gd name="T13" fmla="*/ 18 h 27"/>
                  <a:gd name="T14" fmla="*/ 0 w 164"/>
                  <a:gd name="T15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4" h="27">
                    <a:moveTo>
                      <a:pt x="0" y="18"/>
                    </a:moveTo>
                    <a:lnTo>
                      <a:pt x="0" y="9"/>
                    </a:lnTo>
                    <a:lnTo>
                      <a:pt x="142" y="9"/>
                    </a:lnTo>
                    <a:lnTo>
                      <a:pt x="138" y="0"/>
                    </a:lnTo>
                    <a:lnTo>
                      <a:pt x="164" y="14"/>
                    </a:lnTo>
                    <a:lnTo>
                      <a:pt x="138" y="27"/>
                    </a:lnTo>
                    <a:lnTo>
                      <a:pt x="142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" name="Rectangle 18">
                <a:extLst>
                  <a:ext uri="{FF2B5EF4-FFF2-40B4-BE49-F238E27FC236}">
                    <a16:creationId xmlns:a16="http://schemas.microsoft.com/office/drawing/2014/main" id="{82A9A4D2-B07D-4546-9E2E-6CFD9B889B7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43175" y="3161991"/>
                <a:ext cx="153988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100" i="1">
                    <a:solidFill>
                      <a:srgbClr val="000000"/>
                    </a:solidFill>
                  </a:rPr>
                  <a:t>vsi</a:t>
                </a:r>
                <a:endParaRPr lang="en-GB" altLang="fr-FR"/>
              </a:p>
            </p:txBody>
          </p:sp>
          <p:sp>
            <p:nvSpPr>
              <p:cNvPr id="157" name="Rectangle 19">
                <a:extLst>
                  <a:ext uri="{FF2B5EF4-FFF2-40B4-BE49-F238E27FC236}">
                    <a16:creationId xmlns:a16="http://schemas.microsoft.com/office/drawing/2014/main" id="{10EE1F01-FB90-492B-BD13-5C2BE6260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4750" y="3025466"/>
                <a:ext cx="101600" cy="274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800" i="1">
                    <a:solidFill>
                      <a:srgbClr val="000000"/>
                    </a:solidFill>
                  </a:rPr>
                  <a:t>v</a:t>
                </a:r>
                <a:endParaRPr lang="en-GB" altLang="fr-FR"/>
              </a:p>
            </p:txBody>
          </p:sp>
          <p:sp>
            <p:nvSpPr>
              <p:cNvPr id="158" name="Rectangle 20">
                <a:extLst>
                  <a:ext uri="{FF2B5EF4-FFF2-40B4-BE49-F238E27FC236}">
                    <a16:creationId xmlns:a16="http://schemas.microsoft.com/office/drawing/2014/main" id="{DD4D552B-93BF-423C-B5F8-4A7782ECB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60663" y="2931804"/>
                <a:ext cx="73025" cy="3508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300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grpSp>
            <p:nvGrpSpPr>
              <p:cNvPr id="159" name="Group 190">
                <a:extLst>
                  <a:ext uri="{FF2B5EF4-FFF2-40B4-BE49-F238E27FC236}">
                    <a16:creationId xmlns:a16="http://schemas.microsoft.com/office/drawing/2014/main" id="{551771A4-3E2B-4F8E-8214-9B5393C1522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08250" y="3833504"/>
                <a:ext cx="358775" cy="276225"/>
                <a:chOff x="1540" y="2746"/>
                <a:chExt cx="226" cy="174"/>
              </a:xfrm>
            </p:grpSpPr>
            <p:sp>
              <p:nvSpPr>
                <p:cNvPr id="274" name="Freeform 21">
                  <a:extLst>
                    <a:ext uri="{FF2B5EF4-FFF2-40B4-BE49-F238E27FC236}">
                      <a16:creationId xmlns:a16="http://schemas.microsoft.com/office/drawing/2014/main" id="{3D52F1E9-2C3B-4759-93CE-E79CC8701C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47" y="2746"/>
                  <a:ext cx="219" cy="27"/>
                </a:xfrm>
                <a:custGeom>
                  <a:avLst/>
                  <a:gdLst>
                    <a:gd name="T0" fmla="*/ 0 w 219"/>
                    <a:gd name="T1" fmla="*/ 18 h 27"/>
                    <a:gd name="T2" fmla="*/ 0 w 219"/>
                    <a:gd name="T3" fmla="*/ 11 h 27"/>
                    <a:gd name="T4" fmla="*/ 195 w 219"/>
                    <a:gd name="T5" fmla="*/ 11 h 27"/>
                    <a:gd name="T6" fmla="*/ 190 w 219"/>
                    <a:gd name="T7" fmla="*/ 0 h 27"/>
                    <a:gd name="T8" fmla="*/ 219 w 219"/>
                    <a:gd name="T9" fmla="*/ 14 h 27"/>
                    <a:gd name="T10" fmla="*/ 190 w 219"/>
                    <a:gd name="T11" fmla="*/ 27 h 27"/>
                    <a:gd name="T12" fmla="*/ 195 w 219"/>
                    <a:gd name="T13" fmla="*/ 18 h 27"/>
                    <a:gd name="T14" fmla="*/ 0 w 219"/>
                    <a:gd name="T15" fmla="*/ 18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9" h="27">
                      <a:moveTo>
                        <a:pt x="0" y="18"/>
                      </a:moveTo>
                      <a:lnTo>
                        <a:pt x="0" y="11"/>
                      </a:lnTo>
                      <a:lnTo>
                        <a:pt x="195" y="11"/>
                      </a:lnTo>
                      <a:lnTo>
                        <a:pt x="190" y="0"/>
                      </a:lnTo>
                      <a:lnTo>
                        <a:pt x="219" y="14"/>
                      </a:lnTo>
                      <a:lnTo>
                        <a:pt x="190" y="27"/>
                      </a:lnTo>
                      <a:lnTo>
                        <a:pt x="195" y="18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75" name="Rectangle 22">
                  <a:extLst>
                    <a:ext uri="{FF2B5EF4-FFF2-40B4-BE49-F238E27FC236}">
                      <a16:creationId xmlns:a16="http://schemas.microsoft.com/office/drawing/2014/main" id="{DA367DC2-C5C1-4DBB-AD42-E517F81A50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80" y="2824"/>
                  <a:ext cx="174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000" i="1">
                      <a:solidFill>
                        <a:srgbClr val="000000"/>
                      </a:solidFill>
                    </a:rPr>
                    <a:t>mach</a:t>
                  </a:r>
                  <a:endParaRPr lang="en-GB" altLang="fr-FR"/>
                </a:p>
              </p:txBody>
            </p:sp>
            <p:sp>
              <p:nvSpPr>
                <p:cNvPr id="276" name="Rectangle 23">
                  <a:extLst>
                    <a:ext uri="{FF2B5EF4-FFF2-40B4-BE49-F238E27FC236}">
                      <a16:creationId xmlns:a16="http://schemas.microsoft.com/office/drawing/2014/main" id="{C84D3445-7C8E-4E1B-93F3-3993C94F262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40" y="2747"/>
                  <a:ext cx="36" cy="1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600" i="1">
                      <a:solidFill>
                        <a:srgbClr val="000000"/>
                      </a:solidFill>
                    </a:rPr>
                    <a:t>i</a:t>
                  </a:r>
                  <a:endParaRPr lang="en-GB" altLang="fr-FR"/>
                </a:p>
              </p:txBody>
            </p:sp>
          </p:grpSp>
          <p:sp>
            <p:nvSpPr>
              <p:cNvPr id="160" name="Rectangle 24">
                <a:extLst>
                  <a:ext uri="{FF2B5EF4-FFF2-40B4-BE49-F238E27FC236}">
                    <a16:creationId xmlns:a16="http://schemas.microsoft.com/office/drawing/2014/main" id="{DB7D1350-FC7C-49AA-8117-F5ED13EBD9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60675" y="3706504"/>
                <a:ext cx="73025" cy="3508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300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161" name="Rectangle 29">
                <a:extLst>
                  <a:ext uri="{FF2B5EF4-FFF2-40B4-BE49-F238E27FC236}">
                    <a16:creationId xmlns:a16="http://schemas.microsoft.com/office/drawing/2014/main" id="{0758F8B3-8416-4C97-BBB5-6E9CAB7AD4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78225" y="3144529"/>
                <a:ext cx="73025" cy="3508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300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grpSp>
            <p:nvGrpSpPr>
              <p:cNvPr id="162" name="Group 197">
                <a:extLst>
                  <a:ext uri="{FF2B5EF4-FFF2-40B4-BE49-F238E27FC236}">
                    <a16:creationId xmlns:a16="http://schemas.microsoft.com/office/drawing/2014/main" id="{E3D1C2B1-1F7B-4A8C-8266-9B0C5F2BA3C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89350" y="3228666"/>
                <a:ext cx="187325" cy="312738"/>
                <a:chOff x="2324" y="2373"/>
                <a:chExt cx="118" cy="197"/>
              </a:xfrm>
            </p:grpSpPr>
            <p:sp>
              <p:nvSpPr>
                <p:cNvPr id="271" name="Freeform 30">
                  <a:extLst>
                    <a:ext uri="{FF2B5EF4-FFF2-40B4-BE49-F238E27FC236}">
                      <a16:creationId xmlns:a16="http://schemas.microsoft.com/office/drawing/2014/main" id="{6F1231A4-8E84-47CD-9158-7AC9F6FCA4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3" y="2375"/>
                  <a:ext cx="109" cy="29"/>
                </a:xfrm>
                <a:custGeom>
                  <a:avLst/>
                  <a:gdLst>
                    <a:gd name="T0" fmla="*/ 0 w 109"/>
                    <a:gd name="T1" fmla="*/ 18 h 29"/>
                    <a:gd name="T2" fmla="*/ 0 w 109"/>
                    <a:gd name="T3" fmla="*/ 11 h 29"/>
                    <a:gd name="T4" fmla="*/ 82 w 109"/>
                    <a:gd name="T5" fmla="*/ 11 h 29"/>
                    <a:gd name="T6" fmla="*/ 78 w 109"/>
                    <a:gd name="T7" fmla="*/ 0 h 29"/>
                    <a:gd name="T8" fmla="*/ 109 w 109"/>
                    <a:gd name="T9" fmla="*/ 16 h 29"/>
                    <a:gd name="T10" fmla="*/ 78 w 109"/>
                    <a:gd name="T11" fmla="*/ 29 h 29"/>
                    <a:gd name="T12" fmla="*/ 82 w 109"/>
                    <a:gd name="T13" fmla="*/ 18 h 29"/>
                    <a:gd name="T14" fmla="*/ 0 w 109"/>
                    <a:gd name="T15" fmla="*/ 18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9" h="29">
                      <a:moveTo>
                        <a:pt x="0" y="18"/>
                      </a:moveTo>
                      <a:lnTo>
                        <a:pt x="0" y="11"/>
                      </a:lnTo>
                      <a:lnTo>
                        <a:pt x="82" y="11"/>
                      </a:lnTo>
                      <a:lnTo>
                        <a:pt x="78" y="0"/>
                      </a:lnTo>
                      <a:lnTo>
                        <a:pt x="109" y="16"/>
                      </a:lnTo>
                      <a:lnTo>
                        <a:pt x="78" y="29"/>
                      </a:lnTo>
                      <a:lnTo>
                        <a:pt x="82" y="18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72" name="Rectangle 271">
                  <a:extLst>
                    <a:ext uri="{FF2B5EF4-FFF2-40B4-BE49-F238E27FC236}">
                      <a16:creationId xmlns:a16="http://schemas.microsoft.com/office/drawing/2014/main" id="{71714E95-B120-490C-B068-CB7D4240FE6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7" y="2464"/>
                  <a:ext cx="64" cy="1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100" i="1">
                      <a:solidFill>
                        <a:srgbClr val="000000"/>
                      </a:solidFill>
                    </a:rPr>
                    <a:t>m</a:t>
                  </a:r>
                  <a:endParaRPr lang="en-GB" altLang="fr-FR"/>
                </a:p>
              </p:txBody>
            </p:sp>
            <p:sp>
              <p:nvSpPr>
                <p:cNvPr id="273" name="Rectangle 272">
                  <a:extLst>
                    <a:ext uri="{FF2B5EF4-FFF2-40B4-BE49-F238E27FC236}">
                      <a16:creationId xmlns:a16="http://schemas.microsoft.com/office/drawing/2014/main" id="{D538ACF6-154B-4C85-9C22-C86F8C9439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24" y="2373"/>
                  <a:ext cx="40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800" i="1">
                      <a:solidFill>
                        <a:srgbClr val="000000"/>
                      </a:solidFill>
                    </a:rPr>
                    <a:t>i</a:t>
                  </a:r>
                  <a:endParaRPr lang="en-GB" altLang="fr-FR"/>
                </a:p>
              </p:txBody>
            </p:sp>
          </p:grpSp>
          <p:sp>
            <p:nvSpPr>
              <p:cNvPr id="163" name="Freeform 34">
                <a:extLst>
                  <a:ext uri="{FF2B5EF4-FFF2-40B4-BE49-F238E27FC236}">
                    <a16:creationId xmlns:a16="http://schemas.microsoft.com/office/drawing/2014/main" id="{77F66306-B541-4D59-AB1A-5B561755D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88" y="3582679"/>
                <a:ext cx="336550" cy="46037"/>
              </a:xfrm>
              <a:custGeom>
                <a:avLst/>
                <a:gdLst>
                  <a:gd name="T0" fmla="*/ 0 w 212"/>
                  <a:gd name="T1" fmla="*/ 18 h 29"/>
                  <a:gd name="T2" fmla="*/ 0 w 212"/>
                  <a:gd name="T3" fmla="*/ 11 h 29"/>
                  <a:gd name="T4" fmla="*/ 188 w 212"/>
                  <a:gd name="T5" fmla="*/ 11 h 29"/>
                  <a:gd name="T6" fmla="*/ 181 w 212"/>
                  <a:gd name="T7" fmla="*/ 0 h 29"/>
                  <a:gd name="T8" fmla="*/ 212 w 212"/>
                  <a:gd name="T9" fmla="*/ 16 h 29"/>
                  <a:gd name="T10" fmla="*/ 181 w 212"/>
                  <a:gd name="T11" fmla="*/ 29 h 29"/>
                  <a:gd name="T12" fmla="*/ 188 w 212"/>
                  <a:gd name="T13" fmla="*/ 18 h 29"/>
                  <a:gd name="T14" fmla="*/ 0 w 212"/>
                  <a:gd name="T15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2" h="29">
                    <a:moveTo>
                      <a:pt x="0" y="18"/>
                    </a:moveTo>
                    <a:lnTo>
                      <a:pt x="0" y="11"/>
                    </a:lnTo>
                    <a:lnTo>
                      <a:pt x="188" y="11"/>
                    </a:lnTo>
                    <a:lnTo>
                      <a:pt x="181" y="0"/>
                    </a:lnTo>
                    <a:lnTo>
                      <a:pt x="212" y="16"/>
                    </a:lnTo>
                    <a:lnTo>
                      <a:pt x="181" y="29"/>
                    </a:lnTo>
                    <a:lnTo>
                      <a:pt x="188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" name="Rectangle 35">
                <a:extLst>
                  <a:ext uri="{FF2B5EF4-FFF2-40B4-BE49-F238E27FC236}">
                    <a16:creationId xmlns:a16="http://schemas.microsoft.com/office/drawing/2014/main" id="{7E7D877F-74C2-4CE4-80E0-42EF2DE6DC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60788" y="3744604"/>
                <a:ext cx="5450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100" i="1" dirty="0">
                    <a:solidFill>
                      <a:srgbClr val="000000"/>
                    </a:solidFill>
                  </a:rPr>
                  <a:t>s</a:t>
                </a:r>
                <a:endParaRPr lang="en-GB" altLang="fr-FR" dirty="0"/>
              </a:p>
            </p:txBody>
          </p:sp>
          <p:sp>
            <p:nvSpPr>
              <p:cNvPr id="165" name="Rectangle 36">
                <a:extLst>
                  <a:ext uri="{FF2B5EF4-FFF2-40B4-BE49-F238E27FC236}">
                    <a16:creationId xmlns:a16="http://schemas.microsoft.com/office/drawing/2014/main" id="{E3B614DC-A01B-4E7F-9122-FE98315185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51250" y="3603316"/>
                <a:ext cx="106363" cy="288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900" i="1">
                    <a:solidFill>
                      <a:srgbClr val="000000"/>
                    </a:solidFill>
                  </a:rPr>
                  <a:t>v</a:t>
                </a:r>
                <a:endParaRPr lang="en-GB" altLang="fr-FR"/>
              </a:p>
            </p:txBody>
          </p:sp>
          <p:sp>
            <p:nvSpPr>
              <p:cNvPr id="166" name="Rectangle 37">
                <a:extLst>
                  <a:ext uri="{FF2B5EF4-FFF2-40B4-BE49-F238E27FC236}">
                    <a16:creationId xmlns:a16="http://schemas.microsoft.com/office/drawing/2014/main" id="{EE976C82-2B7D-4C64-8411-FE814C4FFD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09975" y="3952566"/>
                <a:ext cx="73025" cy="3508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300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grpSp>
            <p:nvGrpSpPr>
              <p:cNvPr id="167" name="Group 191">
                <a:extLst>
                  <a:ext uri="{FF2B5EF4-FFF2-40B4-BE49-F238E27FC236}">
                    <a16:creationId xmlns:a16="http://schemas.microsoft.com/office/drawing/2014/main" id="{65723EFF-160B-4E73-9BB2-005A9A2DE5A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47800" y="3728729"/>
                <a:ext cx="323850" cy="338137"/>
                <a:chOff x="982" y="2674"/>
                <a:chExt cx="204" cy="213"/>
              </a:xfrm>
            </p:grpSpPr>
            <p:sp>
              <p:nvSpPr>
                <p:cNvPr id="268" name="Rectangle 57">
                  <a:extLst>
                    <a:ext uri="{FF2B5EF4-FFF2-40B4-BE49-F238E27FC236}">
                      <a16:creationId xmlns:a16="http://schemas.microsoft.com/office/drawing/2014/main" id="{A5595C28-CCCB-4BF0-9F20-360A653BB06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82" y="2674"/>
                  <a:ext cx="47" cy="20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2100" i="1">
                      <a:solidFill>
                        <a:srgbClr val="000000"/>
                      </a:solidFill>
                    </a:rPr>
                    <a:t>i</a:t>
                  </a:r>
                  <a:endParaRPr lang="en-GB" altLang="fr-FR"/>
                </a:p>
              </p:txBody>
            </p:sp>
            <p:sp>
              <p:nvSpPr>
                <p:cNvPr id="269" name="Rectangle 58">
                  <a:extLst>
                    <a:ext uri="{FF2B5EF4-FFF2-40B4-BE49-F238E27FC236}">
                      <a16:creationId xmlns:a16="http://schemas.microsoft.com/office/drawing/2014/main" id="{6C438E11-3663-4ADF-9451-9C1BCBB1B6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028" y="2751"/>
                  <a:ext cx="158" cy="13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400" i="1" dirty="0">
                      <a:solidFill>
                        <a:srgbClr val="000000"/>
                      </a:solidFill>
                    </a:rPr>
                    <a:t>DC</a:t>
                  </a:r>
                  <a:endParaRPr lang="en-GB" altLang="fr-FR" dirty="0"/>
                </a:p>
              </p:txBody>
            </p:sp>
            <p:sp>
              <p:nvSpPr>
                <p:cNvPr id="270" name="Rectangle 59">
                  <a:extLst>
                    <a:ext uri="{FF2B5EF4-FFF2-40B4-BE49-F238E27FC236}">
                      <a16:creationId xmlns:a16="http://schemas.microsoft.com/office/drawing/2014/main" id="{AD4B5D0A-736B-45E5-A717-CC9C5D585B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0" y="2751"/>
                  <a:ext cx="28" cy="1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400" i="1">
                      <a:solidFill>
                        <a:srgbClr val="000000"/>
                      </a:solidFill>
                    </a:rPr>
                    <a:t> </a:t>
                  </a:r>
                  <a:endParaRPr lang="en-GB" altLang="fr-FR"/>
                </a:p>
              </p:txBody>
            </p:sp>
          </p:grpSp>
          <p:sp>
            <p:nvSpPr>
              <p:cNvPr id="168" name="Rectangle 72">
                <a:extLst>
                  <a:ext uri="{FF2B5EF4-FFF2-40B4-BE49-F238E27FC236}">
                    <a16:creationId xmlns:a16="http://schemas.microsoft.com/office/drawing/2014/main" id="{74AE6897-9EA2-4203-94F0-2A7099E599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8400" y="3071504"/>
                <a:ext cx="163513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 dirty="0">
                    <a:solidFill>
                      <a:srgbClr val="000000"/>
                    </a:solidFill>
                  </a:rPr>
                  <a:t>V</a:t>
                </a:r>
                <a:endParaRPr lang="en-GB" altLang="fr-FR" dirty="0"/>
              </a:p>
            </p:txBody>
          </p:sp>
          <p:sp>
            <p:nvSpPr>
              <p:cNvPr id="169" name="Rectangle 73">
                <a:extLst>
                  <a:ext uri="{FF2B5EF4-FFF2-40B4-BE49-F238E27FC236}">
                    <a16:creationId xmlns:a16="http://schemas.microsoft.com/office/drawing/2014/main" id="{1A0A5E88-7981-49D7-B29E-F15D78A0B9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0325" y="3193741"/>
                <a:ext cx="247650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 dirty="0">
                    <a:solidFill>
                      <a:srgbClr val="000000"/>
                    </a:solidFill>
                  </a:rPr>
                  <a:t>DC</a:t>
                </a:r>
                <a:endParaRPr lang="en-GB" altLang="fr-FR" dirty="0"/>
              </a:p>
            </p:txBody>
          </p:sp>
          <p:sp>
            <p:nvSpPr>
              <p:cNvPr id="170" name="Rectangle 74">
                <a:extLst>
                  <a:ext uri="{FF2B5EF4-FFF2-40B4-BE49-F238E27FC236}">
                    <a16:creationId xmlns:a16="http://schemas.microsoft.com/office/drawing/2014/main" id="{0E857DC3-0723-423E-A471-C2FB7FA99D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73213" y="3193741"/>
                <a:ext cx="44450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grpSp>
            <p:nvGrpSpPr>
              <p:cNvPr id="171" name="Group 193">
                <a:extLst>
                  <a:ext uri="{FF2B5EF4-FFF2-40B4-BE49-F238E27FC236}">
                    <a16:creationId xmlns:a16="http://schemas.microsoft.com/office/drawing/2014/main" id="{46C4E230-E573-4937-A9FC-D7173B4EEDF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489874" y="4146621"/>
                <a:ext cx="433389" cy="577851"/>
                <a:chOff x="952" y="3050"/>
                <a:chExt cx="273" cy="364"/>
              </a:xfrm>
            </p:grpSpPr>
            <p:sp>
              <p:nvSpPr>
                <p:cNvPr id="265" name="Rectangle 82">
                  <a:extLst>
                    <a:ext uri="{FF2B5EF4-FFF2-40B4-BE49-F238E27FC236}">
                      <a16:creationId xmlns:a16="http://schemas.microsoft.com/office/drawing/2014/main" id="{92EB7AAB-1130-4B39-9F71-0E0924F232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52" y="3177"/>
                  <a:ext cx="122" cy="20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2100" i="1" dirty="0">
                      <a:solidFill>
                        <a:srgbClr val="000000"/>
                      </a:solidFill>
                    </a:rPr>
                    <a:t>m</a:t>
                  </a:r>
                  <a:endParaRPr lang="en-GB" altLang="fr-FR" dirty="0"/>
                </a:p>
              </p:txBody>
            </p:sp>
            <p:sp>
              <p:nvSpPr>
                <p:cNvPr id="266" name="Rectangle 84">
                  <a:extLst>
                    <a:ext uri="{FF2B5EF4-FFF2-40B4-BE49-F238E27FC236}">
                      <a16:creationId xmlns:a16="http://schemas.microsoft.com/office/drawing/2014/main" id="{09B95567-FB37-4C8B-A586-6340F119D9B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00" y="3280"/>
                  <a:ext cx="125" cy="1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400" i="1" dirty="0" err="1">
                      <a:solidFill>
                        <a:srgbClr val="000000"/>
                      </a:solidFill>
                    </a:rPr>
                    <a:t>vsi</a:t>
                  </a:r>
                  <a:endParaRPr lang="en-GB" altLang="fr-FR" dirty="0"/>
                </a:p>
              </p:txBody>
            </p:sp>
            <p:sp>
              <p:nvSpPr>
                <p:cNvPr id="267" name="Rectangle 85">
                  <a:extLst>
                    <a:ext uri="{FF2B5EF4-FFF2-40B4-BE49-F238E27FC236}">
                      <a16:creationId xmlns:a16="http://schemas.microsoft.com/office/drawing/2014/main" id="{0E20038D-685C-41A4-A5FB-BC80E8AA0C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75" y="3050"/>
                  <a:ext cx="28" cy="13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400" i="1" dirty="0">
                      <a:solidFill>
                        <a:srgbClr val="000000"/>
                      </a:solidFill>
                    </a:rPr>
                    <a:t> </a:t>
                  </a:r>
                  <a:endParaRPr lang="en-GB" altLang="fr-FR" dirty="0"/>
                </a:p>
              </p:txBody>
            </p:sp>
          </p:grpSp>
          <p:grpSp>
            <p:nvGrpSpPr>
              <p:cNvPr id="172" name="Group 201">
                <a:extLst>
                  <a:ext uri="{FF2B5EF4-FFF2-40B4-BE49-F238E27FC236}">
                    <a16:creationId xmlns:a16="http://schemas.microsoft.com/office/drawing/2014/main" id="{A8EA390C-C325-47F0-8CBC-64E048C74B5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714750" y="4304991"/>
                <a:ext cx="234950" cy="304800"/>
                <a:chOff x="2340" y="3051"/>
                <a:chExt cx="148" cy="192"/>
              </a:xfrm>
            </p:grpSpPr>
            <p:sp>
              <p:nvSpPr>
                <p:cNvPr id="262" name="Freeform 39">
                  <a:extLst>
                    <a:ext uri="{FF2B5EF4-FFF2-40B4-BE49-F238E27FC236}">
                      <a16:creationId xmlns:a16="http://schemas.microsoft.com/office/drawing/2014/main" id="{6C32DC70-45D6-4407-8C6A-992DAA15A3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3051"/>
                  <a:ext cx="137" cy="31"/>
                </a:xfrm>
                <a:custGeom>
                  <a:avLst/>
                  <a:gdLst>
                    <a:gd name="T0" fmla="*/ 0 w 137"/>
                    <a:gd name="T1" fmla="*/ 20 h 31"/>
                    <a:gd name="T2" fmla="*/ 0 w 137"/>
                    <a:gd name="T3" fmla="*/ 11 h 31"/>
                    <a:gd name="T4" fmla="*/ 95 w 137"/>
                    <a:gd name="T5" fmla="*/ 11 h 31"/>
                    <a:gd name="T6" fmla="*/ 89 w 137"/>
                    <a:gd name="T7" fmla="*/ 0 h 31"/>
                    <a:gd name="T8" fmla="*/ 137 w 137"/>
                    <a:gd name="T9" fmla="*/ 16 h 31"/>
                    <a:gd name="T10" fmla="*/ 89 w 137"/>
                    <a:gd name="T11" fmla="*/ 31 h 31"/>
                    <a:gd name="T12" fmla="*/ 95 w 137"/>
                    <a:gd name="T13" fmla="*/ 20 h 31"/>
                    <a:gd name="T14" fmla="*/ 0 w 137"/>
                    <a:gd name="T15" fmla="*/ 2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37" h="31">
                      <a:moveTo>
                        <a:pt x="0" y="20"/>
                      </a:moveTo>
                      <a:lnTo>
                        <a:pt x="0" y="11"/>
                      </a:lnTo>
                      <a:lnTo>
                        <a:pt x="95" y="11"/>
                      </a:lnTo>
                      <a:lnTo>
                        <a:pt x="89" y="0"/>
                      </a:lnTo>
                      <a:lnTo>
                        <a:pt x="137" y="16"/>
                      </a:lnTo>
                      <a:lnTo>
                        <a:pt x="89" y="31"/>
                      </a:lnTo>
                      <a:lnTo>
                        <a:pt x="95" y="20"/>
                      </a:lnTo>
                      <a:lnTo>
                        <a:pt x="0" y="20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3" name="Rectangle 40">
                  <a:extLst>
                    <a:ext uri="{FF2B5EF4-FFF2-40B4-BE49-F238E27FC236}">
                      <a16:creationId xmlns:a16="http://schemas.microsoft.com/office/drawing/2014/main" id="{7632C936-8716-41CE-88F1-DFBF7800E46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09" y="3137"/>
                  <a:ext cx="34" cy="1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100" i="1">
                      <a:solidFill>
                        <a:srgbClr val="000000"/>
                      </a:solidFill>
                    </a:rPr>
                    <a:t>s</a:t>
                  </a:r>
                  <a:endParaRPr lang="en-GB" altLang="fr-FR"/>
                </a:p>
              </p:txBody>
            </p:sp>
            <p:sp>
              <p:nvSpPr>
                <p:cNvPr id="264" name="Rectangle 41">
                  <a:extLst>
                    <a:ext uri="{FF2B5EF4-FFF2-40B4-BE49-F238E27FC236}">
                      <a16:creationId xmlns:a16="http://schemas.microsoft.com/office/drawing/2014/main" id="{428A9A20-10F4-4076-9186-1F6B1E00AA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40" y="3051"/>
                  <a:ext cx="42" cy="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900" i="1">
                      <a:solidFill>
                        <a:srgbClr val="000000"/>
                      </a:solidFill>
                    </a:rPr>
                    <a:t>i</a:t>
                  </a:r>
                  <a:endParaRPr lang="en-GB" altLang="fr-FR"/>
                </a:p>
              </p:txBody>
            </p:sp>
          </p:grpSp>
          <p:sp>
            <p:nvSpPr>
              <p:cNvPr id="173" name="Line 144">
                <a:extLst>
                  <a:ext uri="{FF2B5EF4-FFF2-40B4-BE49-F238E27FC236}">
                    <a16:creationId xmlns:a16="http://schemas.microsoft.com/office/drawing/2014/main" id="{2A7F216C-31FD-4D06-A302-16C8525BF8E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934075" y="3169929"/>
                <a:ext cx="284606" cy="287338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/>
                <a:tailEnd type="non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" name="Rectangle 145">
                <a:extLst>
                  <a:ext uri="{FF2B5EF4-FFF2-40B4-BE49-F238E27FC236}">
                    <a16:creationId xmlns:a16="http://schemas.microsoft.com/office/drawing/2014/main" id="{8275FD41-7733-4F1E-A622-E499FD4292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89450" y="2409516"/>
                <a:ext cx="73025" cy="3508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300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175" name="Freeform 146">
                <a:extLst>
                  <a:ext uri="{FF2B5EF4-FFF2-40B4-BE49-F238E27FC236}">
                    <a16:creationId xmlns:a16="http://schemas.microsoft.com/office/drawing/2014/main" id="{9FBAE570-7EE1-480F-8B10-EC174967F9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5338" y="2534929"/>
                <a:ext cx="147637" cy="41275"/>
              </a:xfrm>
              <a:custGeom>
                <a:avLst/>
                <a:gdLst>
                  <a:gd name="T0" fmla="*/ 0 w 93"/>
                  <a:gd name="T1" fmla="*/ 15 h 26"/>
                  <a:gd name="T2" fmla="*/ 0 w 93"/>
                  <a:gd name="T3" fmla="*/ 11 h 26"/>
                  <a:gd name="T4" fmla="*/ 71 w 93"/>
                  <a:gd name="T5" fmla="*/ 11 h 26"/>
                  <a:gd name="T6" fmla="*/ 66 w 93"/>
                  <a:gd name="T7" fmla="*/ 0 h 26"/>
                  <a:gd name="T8" fmla="*/ 93 w 93"/>
                  <a:gd name="T9" fmla="*/ 13 h 26"/>
                  <a:gd name="T10" fmla="*/ 66 w 93"/>
                  <a:gd name="T11" fmla="*/ 26 h 26"/>
                  <a:gd name="T12" fmla="*/ 71 w 93"/>
                  <a:gd name="T13" fmla="*/ 15 h 26"/>
                  <a:gd name="T14" fmla="*/ 0 w 93"/>
                  <a:gd name="T15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3" h="26">
                    <a:moveTo>
                      <a:pt x="0" y="15"/>
                    </a:moveTo>
                    <a:lnTo>
                      <a:pt x="0" y="11"/>
                    </a:lnTo>
                    <a:lnTo>
                      <a:pt x="71" y="11"/>
                    </a:lnTo>
                    <a:lnTo>
                      <a:pt x="66" y="0"/>
                    </a:lnTo>
                    <a:lnTo>
                      <a:pt x="93" y="13"/>
                    </a:lnTo>
                    <a:lnTo>
                      <a:pt x="66" y="26"/>
                    </a:lnTo>
                    <a:lnTo>
                      <a:pt x="71" y="15"/>
                    </a:ln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" name="Rectangle 147">
                <a:extLst>
                  <a:ext uri="{FF2B5EF4-FFF2-40B4-BE49-F238E27FC236}">
                    <a16:creationId xmlns:a16="http://schemas.microsoft.com/office/drawing/2014/main" id="{A5C3E6E9-639F-4203-B68C-FACFB5BB59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788" y="2649229"/>
                <a:ext cx="92075" cy="15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000" i="1">
                    <a:solidFill>
                      <a:srgbClr val="000000"/>
                    </a:solidFill>
                  </a:rPr>
                  <a:t>m</a:t>
                </a:r>
                <a:endParaRPr lang="en-GB" altLang="fr-FR"/>
              </a:p>
            </p:txBody>
          </p:sp>
          <p:sp>
            <p:nvSpPr>
              <p:cNvPr id="177" name="Rectangle 148">
                <a:extLst>
                  <a:ext uri="{FF2B5EF4-FFF2-40B4-BE49-F238E27FC236}">
                    <a16:creationId xmlns:a16="http://schemas.microsoft.com/office/drawing/2014/main" id="{5F007DCE-B27A-4DBD-868E-F7EA404DDE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94225" y="2530166"/>
                <a:ext cx="57150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600" i="1">
                    <a:solidFill>
                      <a:srgbClr val="000000"/>
                    </a:solidFill>
                  </a:rPr>
                  <a:t>i</a:t>
                </a:r>
                <a:endParaRPr lang="en-GB" altLang="fr-FR"/>
              </a:p>
            </p:txBody>
          </p:sp>
          <p:sp>
            <p:nvSpPr>
              <p:cNvPr id="178" name="Rectangle 149">
                <a:extLst>
                  <a:ext uri="{FF2B5EF4-FFF2-40B4-BE49-F238E27FC236}">
                    <a16:creationId xmlns:a16="http://schemas.microsoft.com/office/drawing/2014/main" id="{22DFA84C-7E83-4A86-8FF3-0B1B6AC6B1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5363" y="2544454"/>
                <a:ext cx="47625" cy="228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5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179" name="Freeform 150">
                <a:extLst>
                  <a:ext uri="{FF2B5EF4-FFF2-40B4-BE49-F238E27FC236}">
                    <a16:creationId xmlns:a16="http://schemas.microsoft.com/office/drawing/2014/main" id="{C7CEA837-C478-47A9-B547-13C8936FD5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50" y="3617604"/>
                <a:ext cx="204788" cy="46037"/>
              </a:xfrm>
              <a:custGeom>
                <a:avLst/>
                <a:gdLst>
                  <a:gd name="T0" fmla="*/ 0 w 129"/>
                  <a:gd name="T1" fmla="*/ 18 h 29"/>
                  <a:gd name="T2" fmla="*/ 0 w 129"/>
                  <a:gd name="T3" fmla="*/ 11 h 29"/>
                  <a:gd name="T4" fmla="*/ 91 w 129"/>
                  <a:gd name="T5" fmla="*/ 11 h 29"/>
                  <a:gd name="T6" fmla="*/ 82 w 129"/>
                  <a:gd name="T7" fmla="*/ 0 h 29"/>
                  <a:gd name="T8" fmla="*/ 129 w 129"/>
                  <a:gd name="T9" fmla="*/ 14 h 29"/>
                  <a:gd name="T10" fmla="*/ 82 w 129"/>
                  <a:gd name="T11" fmla="*/ 29 h 29"/>
                  <a:gd name="T12" fmla="*/ 91 w 129"/>
                  <a:gd name="T13" fmla="*/ 18 h 29"/>
                  <a:gd name="T14" fmla="*/ 0 w 129"/>
                  <a:gd name="T15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9" h="29">
                    <a:moveTo>
                      <a:pt x="0" y="18"/>
                    </a:moveTo>
                    <a:lnTo>
                      <a:pt x="0" y="11"/>
                    </a:lnTo>
                    <a:lnTo>
                      <a:pt x="91" y="11"/>
                    </a:lnTo>
                    <a:lnTo>
                      <a:pt x="82" y="0"/>
                    </a:lnTo>
                    <a:lnTo>
                      <a:pt x="129" y="14"/>
                    </a:lnTo>
                    <a:lnTo>
                      <a:pt x="82" y="29"/>
                    </a:lnTo>
                    <a:lnTo>
                      <a:pt x="91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0" name="Rectangle 151">
                <a:extLst>
                  <a:ext uri="{FF2B5EF4-FFF2-40B4-BE49-F238E27FC236}">
                    <a16:creationId xmlns:a16="http://schemas.microsoft.com/office/drawing/2014/main" id="{1A825D90-D726-4478-89FB-80850CA84F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6131" y="3727141"/>
                <a:ext cx="53975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100" i="1" dirty="0">
                    <a:solidFill>
                      <a:srgbClr val="000000"/>
                    </a:solidFill>
                  </a:rPr>
                  <a:t>s</a:t>
                </a:r>
                <a:endParaRPr lang="en-GB" altLang="fr-FR" dirty="0"/>
              </a:p>
            </p:txBody>
          </p:sp>
          <p:sp>
            <p:nvSpPr>
              <p:cNvPr id="181" name="Rectangle 152">
                <a:extLst>
                  <a:ext uri="{FF2B5EF4-FFF2-40B4-BE49-F238E27FC236}">
                    <a16:creationId xmlns:a16="http://schemas.microsoft.com/office/drawing/2014/main" id="{EABD0CFA-F3EC-45AF-897F-7CB389FA63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8188" y="3614429"/>
                <a:ext cx="63500" cy="274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800" i="1" dirty="0" err="1">
                    <a:solidFill>
                      <a:srgbClr val="000000"/>
                    </a:solidFill>
                  </a:rPr>
                  <a:t>i</a:t>
                </a:r>
                <a:endParaRPr lang="en-GB" altLang="fr-FR" dirty="0"/>
              </a:p>
            </p:txBody>
          </p:sp>
          <p:sp>
            <p:nvSpPr>
              <p:cNvPr id="182" name="Rectangle 153">
                <a:extLst>
                  <a:ext uri="{FF2B5EF4-FFF2-40B4-BE49-F238E27FC236}">
                    <a16:creationId xmlns:a16="http://schemas.microsoft.com/office/drawing/2014/main" id="{9C1E3B54-C7D4-4027-8E74-0B4A5CEE8E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60925" y="3660466"/>
                <a:ext cx="47625" cy="228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5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183" name="Freeform 154">
                <a:extLst>
                  <a:ext uri="{FF2B5EF4-FFF2-40B4-BE49-F238E27FC236}">
                    <a16:creationId xmlns:a16="http://schemas.microsoft.com/office/drawing/2014/main" id="{8F0D6E6C-5D71-4A2E-BC2E-6C9F36A15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2768" y="3289573"/>
                <a:ext cx="257175" cy="42863"/>
              </a:xfrm>
              <a:custGeom>
                <a:avLst/>
                <a:gdLst>
                  <a:gd name="T0" fmla="*/ 0 w 162"/>
                  <a:gd name="T1" fmla="*/ 18 h 27"/>
                  <a:gd name="T2" fmla="*/ 0 w 162"/>
                  <a:gd name="T3" fmla="*/ 11 h 27"/>
                  <a:gd name="T4" fmla="*/ 133 w 162"/>
                  <a:gd name="T5" fmla="*/ 11 h 27"/>
                  <a:gd name="T6" fmla="*/ 129 w 162"/>
                  <a:gd name="T7" fmla="*/ 0 h 27"/>
                  <a:gd name="T8" fmla="*/ 162 w 162"/>
                  <a:gd name="T9" fmla="*/ 13 h 27"/>
                  <a:gd name="T10" fmla="*/ 129 w 162"/>
                  <a:gd name="T11" fmla="*/ 27 h 27"/>
                  <a:gd name="T12" fmla="*/ 133 w 162"/>
                  <a:gd name="T13" fmla="*/ 18 h 27"/>
                  <a:gd name="T14" fmla="*/ 0 w 162"/>
                  <a:gd name="T15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2" h="27">
                    <a:moveTo>
                      <a:pt x="0" y="18"/>
                    </a:moveTo>
                    <a:lnTo>
                      <a:pt x="0" y="11"/>
                    </a:lnTo>
                    <a:lnTo>
                      <a:pt x="133" y="11"/>
                    </a:lnTo>
                    <a:lnTo>
                      <a:pt x="129" y="0"/>
                    </a:lnTo>
                    <a:lnTo>
                      <a:pt x="162" y="13"/>
                    </a:lnTo>
                    <a:lnTo>
                      <a:pt x="129" y="27"/>
                    </a:lnTo>
                    <a:lnTo>
                      <a:pt x="133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" name="Rectangle 155">
                <a:extLst>
                  <a:ext uri="{FF2B5EF4-FFF2-40B4-BE49-F238E27FC236}">
                    <a16:creationId xmlns:a16="http://schemas.microsoft.com/office/drawing/2014/main" id="{C97937F0-0008-45E8-8148-B0F22E120A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22936" y="3365191"/>
                <a:ext cx="101600" cy="1682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100" i="1" dirty="0">
                    <a:solidFill>
                      <a:srgbClr val="000000"/>
                    </a:solidFill>
                  </a:rPr>
                  <a:t>m</a:t>
                </a:r>
                <a:endParaRPr lang="en-GB" altLang="fr-FR" dirty="0"/>
              </a:p>
            </p:txBody>
          </p:sp>
          <p:sp>
            <p:nvSpPr>
              <p:cNvPr id="185" name="Rectangle 156">
                <a:extLst>
                  <a:ext uri="{FF2B5EF4-FFF2-40B4-BE49-F238E27FC236}">
                    <a16:creationId xmlns:a16="http://schemas.microsoft.com/office/drawing/2014/main" id="{0CCBD678-BD89-468D-AFD4-F804673F14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7049" y="3266766"/>
                <a:ext cx="90487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600" i="1">
                    <a:solidFill>
                      <a:srgbClr val="000000"/>
                    </a:solidFill>
                  </a:rPr>
                  <a:t>e</a:t>
                </a:r>
                <a:endParaRPr lang="en-GB" altLang="fr-FR"/>
              </a:p>
            </p:txBody>
          </p:sp>
          <p:sp>
            <p:nvSpPr>
              <p:cNvPr id="186" name="Rectangle 157">
                <a:extLst>
                  <a:ext uri="{FF2B5EF4-FFF2-40B4-BE49-F238E27FC236}">
                    <a16:creationId xmlns:a16="http://schemas.microsoft.com/office/drawing/2014/main" id="{C1929ADB-8503-445F-81BB-4D15E1A96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02188" y="3281054"/>
                <a:ext cx="47625" cy="2286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5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187" name="Freeform 158">
                <a:extLst>
                  <a:ext uri="{FF2B5EF4-FFF2-40B4-BE49-F238E27FC236}">
                    <a16:creationId xmlns:a16="http://schemas.microsoft.com/office/drawing/2014/main" id="{06C9F632-FD3F-481C-912F-66FC1A3AE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613" y="4301816"/>
                <a:ext cx="236537" cy="46038"/>
              </a:xfrm>
              <a:custGeom>
                <a:avLst/>
                <a:gdLst>
                  <a:gd name="T0" fmla="*/ 0 w 149"/>
                  <a:gd name="T1" fmla="*/ 18 h 29"/>
                  <a:gd name="T2" fmla="*/ 0 w 149"/>
                  <a:gd name="T3" fmla="*/ 11 h 29"/>
                  <a:gd name="T4" fmla="*/ 116 w 149"/>
                  <a:gd name="T5" fmla="*/ 11 h 29"/>
                  <a:gd name="T6" fmla="*/ 109 w 149"/>
                  <a:gd name="T7" fmla="*/ 0 h 29"/>
                  <a:gd name="T8" fmla="*/ 149 w 149"/>
                  <a:gd name="T9" fmla="*/ 16 h 29"/>
                  <a:gd name="T10" fmla="*/ 109 w 149"/>
                  <a:gd name="T11" fmla="*/ 29 h 29"/>
                  <a:gd name="T12" fmla="*/ 116 w 149"/>
                  <a:gd name="T13" fmla="*/ 18 h 29"/>
                  <a:gd name="T14" fmla="*/ 0 w 149"/>
                  <a:gd name="T15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9" h="29">
                    <a:moveTo>
                      <a:pt x="0" y="18"/>
                    </a:moveTo>
                    <a:lnTo>
                      <a:pt x="0" y="11"/>
                    </a:lnTo>
                    <a:lnTo>
                      <a:pt x="116" y="11"/>
                    </a:lnTo>
                    <a:lnTo>
                      <a:pt x="109" y="0"/>
                    </a:lnTo>
                    <a:lnTo>
                      <a:pt x="149" y="16"/>
                    </a:lnTo>
                    <a:lnTo>
                      <a:pt x="109" y="29"/>
                    </a:lnTo>
                    <a:lnTo>
                      <a:pt x="116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" name="Rectangle 159">
                <a:extLst>
                  <a:ext uri="{FF2B5EF4-FFF2-40B4-BE49-F238E27FC236}">
                    <a16:creationId xmlns:a16="http://schemas.microsoft.com/office/drawing/2014/main" id="{CB12EA22-B48E-4139-8BC2-8FDFCA7FA0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3438" y="4443104"/>
                <a:ext cx="58737" cy="1825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200" i="1">
                    <a:solidFill>
                      <a:srgbClr val="000000"/>
                    </a:solidFill>
                  </a:rPr>
                  <a:t>s</a:t>
                </a:r>
                <a:endParaRPr lang="en-GB" altLang="fr-FR"/>
              </a:p>
            </p:txBody>
          </p:sp>
          <p:sp>
            <p:nvSpPr>
              <p:cNvPr id="189" name="Rectangle 160">
                <a:extLst>
                  <a:ext uri="{FF2B5EF4-FFF2-40B4-BE49-F238E27FC236}">
                    <a16:creationId xmlns:a16="http://schemas.microsoft.com/office/drawing/2014/main" id="{4C9F0B42-1EC3-4B76-B9CB-21C6CD2149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0088" y="4336741"/>
                <a:ext cx="95250" cy="2587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700" i="1" dirty="0">
                    <a:solidFill>
                      <a:srgbClr val="000000"/>
                    </a:solidFill>
                  </a:rPr>
                  <a:t>e</a:t>
                </a:r>
                <a:endParaRPr lang="en-GB" altLang="fr-FR" dirty="0"/>
              </a:p>
            </p:txBody>
          </p:sp>
          <p:sp>
            <p:nvSpPr>
              <p:cNvPr id="190" name="Rectangle 162">
                <a:extLst>
                  <a:ext uri="{FF2B5EF4-FFF2-40B4-BE49-F238E27FC236}">
                    <a16:creationId xmlns:a16="http://schemas.microsoft.com/office/drawing/2014/main" id="{B040578A-DE0A-4D97-9C2D-B5A3E8C7A8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49678" y="2517466"/>
                <a:ext cx="147637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>
                    <a:solidFill>
                      <a:srgbClr val="000000"/>
                    </a:solidFill>
                  </a:rPr>
                  <a:t>T</a:t>
                </a:r>
                <a:endParaRPr lang="en-GB" altLang="fr-FR"/>
              </a:p>
            </p:txBody>
          </p:sp>
          <p:sp>
            <p:nvSpPr>
              <p:cNvPr id="191" name="Rectangle 163">
                <a:extLst>
                  <a:ext uri="{FF2B5EF4-FFF2-40B4-BE49-F238E27FC236}">
                    <a16:creationId xmlns:a16="http://schemas.microsoft.com/office/drawing/2014/main" id="{A78B3A8B-3B7E-47DF-9DD6-A41F191F6D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97315" y="2639704"/>
                <a:ext cx="257175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 dirty="0">
                    <a:solidFill>
                      <a:srgbClr val="000000"/>
                    </a:solidFill>
                  </a:rPr>
                  <a:t>mm</a:t>
                </a:r>
                <a:endParaRPr lang="en-GB" altLang="fr-FR" dirty="0"/>
              </a:p>
            </p:txBody>
          </p:sp>
          <p:sp>
            <p:nvSpPr>
              <p:cNvPr id="192" name="Rectangle 165">
                <a:extLst>
                  <a:ext uri="{FF2B5EF4-FFF2-40B4-BE49-F238E27FC236}">
                    <a16:creationId xmlns:a16="http://schemas.microsoft.com/office/drawing/2014/main" id="{9378344D-C60B-4674-8FB9-A9736A62F3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16563" y="3171516"/>
                <a:ext cx="204787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>
                    <a:solidFill>
                      <a:srgbClr val="000000"/>
                    </a:solidFill>
                    <a:latin typeface="Symbol" pitchFamily="18" charset="2"/>
                  </a:rPr>
                  <a:t>W</a:t>
                </a:r>
                <a:endParaRPr lang="en-GB" altLang="fr-FR"/>
              </a:p>
            </p:txBody>
          </p:sp>
          <p:sp>
            <p:nvSpPr>
              <p:cNvPr id="193" name="Rectangle 166">
                <a:extLst>
                  <a:ext uri="{FF2B5EF4-FFF2-40B4-BE49-F238E27FC236}">
                    <a16:creationId xmlns:a16="http://schemas.microsoft.com/office/drawing/2014/main" id="{23E6BDD1-B208-4711-AA02-D89CAA1344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22938" y="3323916"/>
                <a:ext cx="44450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194" name="Rectangle 167">
                <a:extLst>
                  <a:ext uri="{FF2B5EF4-FFF2-40B4-BE49-F238E27FC236}">
                    <a16:creationId xmlns:a16="http://schemas.microsoft.com/office/drawing/2014/main" id="{D0CA25E3-3101-4597-B24C-75D9A91CE0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4163" y="3596966"/>
                <a:ext cx="147637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>
                    <a:solidFill>
                      <a:srgbClr val="000000"/>
                    </a:solidFill>
                  </a:rPr>
                  <a:t>T</a:t>
                </a:r>
                <a:endParaRPr lang="en-GB" altLang="fr-FR"/>
              </a:p>
            </p:txBody>
          </p:sp>
          <p:sp>
            <p:nvSpPr>
              <p:cNvPr id="195" name="Rectangle 168">
                <a:extLst>
                  <a:ext uri="{FF2B5EF4-FFF2-40B4-BE49-F238E27FC236}">
                    <a16:creationId xmlns:a16="http://schemas.microsoft.com/office/drawing/2014/main" id="{13E46462-8FE6-4B69-8A42-280A912836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11800" y="3720791"/>
                <a:ext cx="198438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>
                    <a:solidFill>
                      <a:srgbClr val="000000"/>
                    </a:solidFill>
                  </a:rPr>
                  <a:t>sm</a:t>
                </a:r>
                <a:endParaRPr lang="en-GB" altLang="fr-FR"/>
              </a:p>
            </p:txBody>
          </p:sp>
          <p:sp>
            <p:nvSpPr>
              <p:cNvPr id="196" name="Rectangle 170">
                <a:extLst>
                  <a:ext uri="{FF2B5EF4-FFF2-40B4-BE49-F238E27FC236}">
                    <a16:creationId xmlns:a16="http://schemas.microsoft.com/office/drawing/2014/main" id="{9FAB60C6-1818-4B9C-AD0E-DA676D16BC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81663" y="4252604"/>
                <a:ext cx="204787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 dirty="0">
                    <a:solidFill>
                      <a:srgbClr val="000000"/>
                    </a:solidFill>
                    <a:latin typeface="Symbol" pitchFamily="18" charset="2"/>
                  </a:rPr>
                  <a:t>W</a:t>
                </a:r>
                <a:endParaRPr lang="en-GB" altLang="fr-FR" dirty="0"/>
              </a:p>
            </p:txBody>
          </p:sp>
          <p:sp>
            <p:nvSpPr>
              <p:cNvPr id="197" name="Rectangle 171">
                <a:extLst>
                  <a:ext uri="{FF2B5EF4-FFF2-40B4-BE49-F238E27FC236}">
                    <a16:creationId xmlns:a16="http://schemas.microsoft.com/office/drawing/2014/main" id="{B69DECB8-0135-49D4-AE02-5B48590EF3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88038" y="4405004"/>
                <a:ext cx="44450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198" name="Rectangle 172">
                <a:extLst>
                  <a:ext uri="{FF2B5EF4-FFF2-40B4-BE49-F238E27FC236}">
                    <a16:creationId xmlns:a16="http://schemas.microsoft.com/office/drawing/2014/main" id="{DA69749B-1D2B-42D0-8DF2-1D44DC7D48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20295" y="2941301"/>
                <a:ext cx="147637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 dirty="0">
                    <a:solidFill>
                      <a:srgbClr val="000000"/>
                    </a:solidFill>
                  </a:rPr>
                  <a:t>T</a:t>
                </a:r>
                <a:endParaRPr lang="en-GB" altLang="fr-FR" dirty="0"/>
              </a:p>
            </p:txBody>
          </p:sp>
          <p:sp>
            <p:nvSpPr>
              <p:cNvPr id="199" name="Rectangle 173">
                <a:extLst>
                  <a:ext uri="{FF2B5EF4-FFF2-40B4-BE49-F238E27FC236}">
                    <a16:creationId xmlns:a16="http://schemas.microsoft.com/office/drawing/2014/main" id="{D61BA574-01C5-4E50-8B74-203AA61B43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68777" y="3149655"/>
                <a:ext cx="187325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 dirty="0">
                    <a:solidFill>
                      <a:srgbClr val="000000"/>
                    </a:solidFill>
                  </a:rPr>
                  <a:t>tot</a:t>
                </a:r>
                <a:endParaRPr lang="en-GB" altLang="fr-FR" dirty="0"/>
              </a:p>
            </p:txBody>
          </p:sp>
          <p:sp>
            <p:nvSpPr>
              <p:cNvPr id="200" name="Rectangle 175">
                <a:extLst>
                  <a:ext uri="{FF2B5EF4-FFF2-40B4-BE49-F238E27FC236}">
                    <a16:creationId xmlns:a16="http://schemas.microsoft.com/office/drawing/2014/main" id="{DF6A5D5B-2C88-4EC4-BB21-33874E48E2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02933" y="3754129"/>
                <a:ext cx="204788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>
                    <a:solidFill>
                      <a:srgbClr val="000000"/>
                    </a:solidFill>
                    <a:latin typeface="Symbol" pitchFamily="18" charset="2"/>
                  </a:rPr>
                  <a:t>W</a:t>
                </a:r>
                <a:endParaRPr lang="en-GB" altLang="fr-FR"/>
              </a:p>
            </p:txBody>
          </p:sp>
          <p:sp>
            <p:nvSpPr>
              <p:cNvPr id="201" name="Rectangle 177">
                <a:extLst>
                  <a:ext uri="{FF2B5EF4-FFF2-40B4-BE49-F238E27FC236}">
                    <a16:creationId xmlns:a16="http://schemas.microsoft.com/office/drawing/2014/main" id="{1F034E4D-9DF5-44A4-860A-9B605308E5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98271" y="3765241"/>
                <a:ext cx="147637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>
                    <a:solidFill>
                      <a:srgbClr val="000000"/>
                    </a:solidFill>
                  </a:rPr>
                  <a:t>T</a:t>
                </a:r>
                <a:endParaRPr lang="en-GB" altLang="fr-FR"/>
              </a:p>
            </p:txBody>
          </p:sp>
          <p:sp>
            <p:nvSpPr>
              <p:cNvPr id="202" name="Rectangle 178">
                <a:extLst>
                  <a:ext uri="{FF2B5EF4-FFF2-40B4-BE49-F238E27FC236}">
                    <a16:creationId xmlns:a16="http://schemas.microsoft.com/office/drawing/2014/main" id="{1C2B37D6-5855-4EE6-9B6A-18A05743EE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45908" y="3889066"/>
                <a:ext cx="315913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GB" altLang="fr-FR" sz="1400" i="1" dirty="0">
                    <a:solidFill>
                      <a:srgbClr val="000000"/>
                    </a:solidFill>
                  </a:rPr>
                  <a:t>load</a:t>
                </a:r>
                <a:endParaRPr lang="en-GB" altLang="fr-FR" dirty="0"/>
              </a:p>
            </p:txBody>
          </p:sp>
          <p:sp>
            <p:nvSpPr>
              <p:cNvPr id="203" name="Rectangle 179">
                <a:extLst>
                  <a:ext uri="{FF2B5EF4-FFF2-40B4-BE49-F238E27FC236}">
                    <a16:creationId xmlns:a16="http://schemas.microsoft.com/office/drawing/2014/main" id="{97FAB33B-37A5-4FC0-B666-5EC2C91E6F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458646" y="3889066"/>
                <a:ext cx="44450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204" name="Rectangle 180">
                <a:extLst>
                  <a:ext uri="{FF2B5EF4-FFF2-40B4-BE49-F238E27FC236}">
                    <a16:creationId xmlns:a16="http://schemas.microsoft.com/office/drawing/2014/main" id="{B6A83B1E-5843-4E2C-8A47-2EE6F4816D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26669" y="3024568"/>
                <a:ext cx="137125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GB" altLang="fr-FR" sz="2100" i="1" dirty="0">
                    <a:solidFill>
                      <a:srgbClr val="000000"/>
                    </a:solidFill>
                    <a:latin typeface="Symbol" pitchFamily="18" charset="2"/>
                  </a:rPr>
                  <a:t>W</a:t>
                </a:r>
                <a:endParaRPr lang="en-GB" altLang="fr-FR" dirty="0"/>
              </a:p>
            </p:txBody>
          </p:sp>
          <p:sp>
            <p:nvSpPr>
              <p:cNvPr id="205" name="Rectangle 181">
                <a:extLst>
                  <a:ext uri="{FF2B5EF4-FFF2-40B4-BE49-F238E27FC236}">
                    <a16:creationId xmlns:a16="http://schemas.microsoft.com/office/drawing/2014/main" id="{CF50D688-C9E1-4564-B7F1-2BBAB4D9F0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98271" y="3239779"/>
                <a:ext cx="44450" cy="212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400" i="1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206" name="Rectangle 183">
                <a:extLst>
                  <a:ext uri="{FF2B5EF4-FFF2-40B4-BE49-F238E27FC236}">
                    <a16:creationId xmlns:a16="http://schemas.microsoft.com/office/drawing/2014/main" id="{3262F8F6-A72C-430C-8745-DDA0AD4E94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26063" y="2985779"/>
                <a:ext cx="41275" cy="1984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300" dirty="0">
                    <a:solidFill>
                      <a:srgbClr val="000000"/>
                    </a:solidFill>
                  </a:rPr>
                  <a:t> </a:t>
                </a:r>
                <a:endParaRPr lang="en-GB" altLang="fr-FR" dirty="0"/>
              </a:p>
            </p:txBody>
          </p:sp>
          <p:sp>
            <p:nvSpPr>
              <p:cNvPr id="207" name="Rectangle 185">
                <a:extLst>
                  <a:ext uri="{FF2B5EF4-FFF2-40B4-BE49-F238E27FC236}">
                    <a16:creationId xmlns:a16="http://schemas.microsoft.com/office/drawing/2014/main" id="{10BD8F11-B582-41A6-98A4-C2C848358C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7963" y="4046229"/>
                <a:ext cx="41275" cy="1984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300">
                    <a:solidFill>
                      <a:srgbClr val="000000"/>
                    </a:solidFill>
                  </a:rPr>
                  <a:t> </a:t>
                </a:r>
                <a:endParaRPr lang="en-GB" altLang="fr-FR"/>
              </a:p>
            </p:txBody>
          </p:sp>
          <p:sp>
            <p:nvSpPr>
              <p:cNvPr id="208" name="Line 186">
                <a:extLst>
                  <a:ext uri="{FF2B5EF4-FFF2-40B4-BE49-F238E27FC236}">
                    <a16:creationId xmlns:a16="http://schemas.microsoft.com/office/drawing/2014/main" id="{1CD96947-5BFE-42BF-8C22-D881FA47C99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266824" y="3719203"/>
                <a:ext cx="561975" cy="952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9" name="Line 187">
                <a:extLst>
                  <a:ext uri="{FF2B5EF4-FFF2-40B4-BE49-F238E27FC236}">
                    <a16:creationId xmlns:a16="http://schemas.microsoft.com/office/drawing/2014/main" id="{E09DB0A9-14B2-4D9F-B32E-F15BD94CE4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66825" y="3428691"/>
                <a:ext cx="5715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0" name="Line 188">
                <a:extLst>
                  <a:ext uri="{FF2B5EF4-FFF2-40B4-BE49-F238E27FC236}">
                    <a16:creationId xmlns:a16="http://schemas.microsoft.com/office/drawing/2014/main" id="{1F5DAD44-4DA0-4D8A-B0EA-F8455863A6D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347912" y="3728729"/>
                <a:ext cx="79355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1" name="Line 189">
                <a:extLst>
                  <a:ext uri="{FF2B5EF4-FFF2-40B4-BE49-F238E27FC236}">
                    <a16:creationId xmlns:a16="http://schemas.microsoft.com/office/drawing/2014/main" id="{3E8D6563-E82B-4927-B6F4-8962BB6A24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62200" y="3428691"/>
                <a:ext cx="519113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2" name="Line 194">
                <a:extLst>
                  <a:ext uri="{FF2B5EF4-FFF2-40B4-BE49-F238E27FC236}">
                    <a16:creationId xmlns:a16="http://schemas.microsoft.com/office/drawing/2014/main" id="{EA78F645-46BB-450A-B3C2-44C95136F0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76638" y="3181041"/>
                <a:ext cx="48577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13" name="Group 202">
                <a:extLst>
                  <a:ext uri="{FF2B5EF4-FFF2-40B4-BE49-F238E27FC236}">
                    <a16:creationId xmlns:a16="http://schemas.microsoft.com/office/drawing/2014/main" id="{9C777C5C-CDC7-4BA9-8C1A-24A4DBD9C6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70296" y="2526996"/>
                <a:ext cx="214313" cy="296863"/>
                <a:chOff x="2249" y="1931"/>
                <a:chExt cx="135" cy="187"/>
              </a:xfrm>
            </p:grpSpPr>
            <p:sp>
              <p:nvSpPr>
                <p:cNvPr id="259" name="Freeform 25">
                  <a:extLst>
                    <a:ext uri="{FF2B5EF4-FFF2-40B4-BE49-F238E27FC236}">
                      <a16:creationId xmlns:a16="http://schemas.microsoft.com/office/drawing/2014/main" id="{92C10A7A-2495-4C7A-854F-3CE7C5F471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V="1">
                  <a:off x="2254" y="1936"/>
                  <a:ext cx="97" cy="29"/>
                </a:xfrm>
                <a:custGeom>
                  <a:avLst/>
                  <a:gdLst>
                    <a:gd name="T0" fmla="*/ 0 w 223"/>
                    <a:gd name="T1" fmla="*/ 18 h 27"/>
                    <a:gd name="T2" fmla="*/ 0 w 223"/>
                    <a:gd name="T3" fmla="*/ 11 h 27"/>
                    <a:gd name="T4" fmla="*/ 201 w 223"/>
                    <a:gd name="T5" fmla="*/ 11 h 27"/>
                    <a:gd name="T6" fmla="*/ 197 w 223"/>
                    <a:gd name="T7" fmla="*/ 0 h 27"/>
                    <a:gd name="T8" fmla="*/ 223 w 223"/>
                    <a:gd name="T9" fmla="*/ 13 h 27"/>
                    <a:gd name="T10" fmla="*/ 197 w 223"/>
                    <a:gd name="T11" fmla="*/ 27 h 27"/>
                    <a:gd name="T12" fmla="*/ 201 w 223"/>
                    <a:gd name="T13" fmla="*/ 18 h 27"/>
                    <a:gd name="T14" fmla="*/ 0 w 223"/>
                    <a:gd name="T15" fmla="*/ 18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23" h="27">
                      <a:moveTo>
                        <a:pt x="0" y="18"/>
                      </a:moveTo>
                      <a:lnTo>
                        <a:pt x="0" y="11"/>
                      </a:lnTo>
                      <a:lnTo>
                        <a:pt x="201" y="11"/>
                      </a:lnTo>
                      <a:lnTo>
                        <a:pt x="197" y="0"/>
                      </a:lnTo>
                      <a:lnTo>
                        <a:pt x="223" y="13"/>
                      </a:lnTo>
                      <a:lnTo>
                        <a:pt x="197" y="27"/>
                      </a:lnTo>
                      <a:lnTo>
                        <a:pt x="201" y="18"/>
                      </a:lnTo>
                      <a:lnTo>
                        <a:pt x="0" y="18"/>
                      </a:lnTo>
                      <a:close/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60" name="Rectangle 26">
                  <a:extLst>
                    <a:ext uri="{FF2B5EF4-FFF2-40B4-BE49-F238E27FC236}">
                      <a16:creationId xmlns:a16="http://schemas.microsoft.com/office/drawing/2014/main" id="{ABC43626-99F9-425C-9E79-85953D7BEC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13" y="2011"/>
                  <a:ext cx="71" cy="1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100" i="1" dirty="0">
                      <a:solidFill>
                        <a:srgbClr val="000000"/>
                      </a:solidFill>
                    </a:rPr>
                    <a:t>m</a:t>
                  </a:r>
                  <a:endParaRPr lang="en-GB" altLang="fr-FR" dirty="0"/>
                </a:p>
              </p:txBody>
            </p:sp>
            <p:sp>
              <p:nvSpPr>
                <p:cNvPr id="261" name="Rectangle 27">
                  <a:extLst>
                    <a:ext uri="{FF2B5EF4-FFF2-40B4-BE49-F238E27FC236}">
                      <a16:creationId xmlns:a16="http://schemas.microsoft.com/office/drawing/2014/main" id="{EE83237A-D211-4B2B-930D-DCAFD8284F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49" y="1931"/>
                  <a:ext cx="60" cy="1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lang="en-GB" altLang="fr-FR" sz="1700" i="1">
                      <a:solidFill>
                        <a:srgbClr val="000000"/>
                      </a:solidFill>
                    </a:rPr>
                    <a:t>v</a:t>
                  </a:r>
                  <a:endParaRPr lang="en-GB" altLang="fr-FR"/>
                </a:p>
              </p:txBody>
            </p:sp>
          </p:grpSp>
          <p:sp>
            <p:nvSpPr>
              <p:cNvPr id="214" name="Line 195">
                <a:extLst>
                  <a:ext uri="{FF2B5EF4-FFF2-40B4-BE49-F238E27FC236}">
                    <a16:creationId xmlns:a16="http://schemas.microsoft.com/office/drawing/2014/main" id="{0B65B3DE-CD09-4AB2-86D4-586BFAD3E6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48063" y="2881004"/>
                <a:ext cx="519112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5" name="Line 196">
                <a:extLst>
                  <a:ext uri="{FF2B5EF4-FFF2-40B4-BE49-F238E27FC236}">
                    <a16:creationId xmlns:a16="http://schemas.microsoft.com/office/drawing/2014/main" id="{FA39E464-793E-47BE-AD39-4B687D5225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8942174" flipV="1">
                <a:off x="3210462" y="3338265"/>
                <a:ext cx="408551" cy="31255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6" name="Line 198">
                <a:extLst>
                  <a:ext uri="{FF2B5EF4-FFF2-40B4-BE49-F238E27FC236}">
                    <a16:creationId xmlns:a16="http://schemas.microsoft.com/office/drawing/2014/main" id="{F74947FB-04ED-412E-9A94-0B9B8519D0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8942174" flipV="1">
                <a:off x="2979297" y="3086727"/>
                <a:ext cx="618317" cy="2982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7" name="Line 203">
                <a:extLst>
                  <a:ext uri="{FF2B5EF4-FFF2-40B4-BE49-F238E27FC236}">
                    <a16:creationId xmlns:a16="http://schemas.microsoft.com/office/drawing/2014/main" id="{4E80C1EF-3184-4207-B4C4-CFF67C9890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562350" y="4257366"/>
                <a:ext cx="48577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8" name="Line 204">
                <a:extLst>
                  <a:ext uri="{FF2B5EF4-FFF2-40B4-BE49-F238E27FC236}">
                    <a16:creationId xmlns:a16="http://schemas.microsoft.com/office/drawing/2014/main" id="{3749F329-7B9A-4DAD-825E-6E698A208B9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51250" y="3957329"/>
                <a:ext cx="40163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9" name="Line 205">
                <a:extLst>
                  <a:ext uri="{FF2B5EF4-FFF2-40B4-BE49-F238E27FC236}">
                    <a16:creationId xmlns:a16="http://schemas.microsoft.com/office/drawing/2014/main" id="{E0433242-3A5D-4FCC-AACC-E2B7DE367A6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2657826">
                <a:off x="3148355" y="4022879"/>
                <a:ext cx="457675" cy="6008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0" name="Line 207">
                <a:extLst>
                  <a:ext uri="{FF2B5EF4-FFF2-40B4-BE49-F238E27FC236}">
                    <a16:creationId xmlns:a16="http://schemas.microsoft.com/office/drawing/2014/main" id="{F7FC2CB8-3A0F-4915-AB9F-760B8DEFFD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33875" y="2881004"/>
                <a:ext cx="57467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1" name="Line 208">
                <a:extLst>
                  <a:ext uri="{FF2B5EF4-FFF2-40B4-BE49-F238E27FC236}">
                    <a16:creationId xmlns:a16="http://schemas.microsoft.com/office/drawing/2014/main" id="{0C6D784E-158B-4E73-8489-671A568738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322761" y="4262129"/>
                <a:ext cx="62388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2" name="Line 209">
                <a:extLst>
                  <a:ext uri="{FF2B5EF4-FFF2-40B4-BE49-F238E27FC236}">
                    <a16:creationId xmlns:a16="http://schemas.microsoft.com/office/drawing/2014/main" id="{4C94D54E-BB4D-4312-9B77-BA71D21767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10062" y="3962091"/>
                <a:ext cx="636587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3" name="Line 213">
                <a:extLst>
                  <a:ext uri="{FF2B5EF4-FFF2-40B4-BE49-F238E27FC236}">
                    <a16:creationId xmlns:a16="http://schemas.microsoft.com/office/drawing/2014/main" id="{CFAD4F0A-7CE9-49AD-8B78-15B34555FB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2836578" flipV="1">
                <a:off x="5852605" y="3053245"/>
                <a:ext cx="559634" cy="35561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4" name="Line 216">
                <a:extLst>
                  <a:ext uri="{FF2B5EF4-FFF2-40B4-BE49-F238E27FC236}">
                    <a16:creationId xmlns:a16="http://schemas.microsoft.com/office/drawing/2014/main" id="{F0E2789C-2006-410F-B284-F39557A78D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204331" y="3879476"/>
                <a:ext cx="390590" cy="39059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5" name="Line 217">
                <a:extLst>
                  <a:ext uri="{FF2B5EF4-FFF2-40B4-BE49-F238E27FC236}">
                    <a16:creationId xmlns:a16="http://schemas.microsoft.com/office/drawing/2014/main" id="{9F172909-DE0E-45EE-8634-C7745C0D03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6844158" y="3728729"/>
                <a:ext cx="623888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6" name="Line 218">
                <a:extLst>
                  <a:ext uri="{FF2B5EF4-FFF2-40B4-BE49-F238E27FC236}">
                    <a16:creationId xmlns:a16="http://schemas.microsoft.com/office/drawing/2014/main" id="{E2932371-3464-4C6D-BBC4-50AD704B45B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594921" y="3428691"/>
                <a:ext cx="873125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dirty="0"/>
              </a:p>
            </p:txBody>
          </p:sp>
          <p:sp>
            <p:nvSpPr>
              <p:cNvPr id="227" name="Line 231">
                <a:extLst>
                  <a:ext uri="{FF2B5EF4-FFF2-40B4-BE49-F238E27FC236}">
                    <a16:creationId xmlns:a16="http://schemas.microsoft.com/office/drawing/2014/main" id="{AB3E9D30-4195-426B-B05B-611BDCEA34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729983" y="3423929"/>
                <a:ext cx="5715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28" name="Groupe 227">
                <a:extLst>
                  <a:ext uri="{FF2B5EF4-FFF2-40B4-BE49-F238E27FC236}">
                    <a16:creationId xmlns:a16="http://schemas.microsoft.com/office/drawing/2014/main" id="{41ECCCDF-7998-4536-8010-B7ED9BD93429}"/>
                  </a:ext>
                </a:extLst>
              </p:cNvPr>
              <p:cNvGrpSpPr/>
              <p:nvPr/>
            </p:nvGrpSpPr>
            <p:grpSpPr>
              <a:xfrm>
                <a:off x="6218683" y="3261209"/>
                <a:ext cx="625475" cy="633413"/>
                <a:chOff x="5044450" y="4786408"/>
                <a:chExt cx="625475" cy="633413"/>
              </a:xfrm>
            </p:grpSpPr>
            <p:sp>
              <p:nvSpPr>
                <p:cNvPr id="256" name="Rectangle 227">
                  <a:extLst>
                    <a:ext uri="{FF2B5EF4-FFF2-40B4-BE49-F238E27FC236}">
                      <a16:creationId xmlns:a16="http://schemas.microsoft.com/office/drawing/2014/main" id="{7BEA50A9-DA21-40C4-BDCC-EDCC1E6E262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292100" y="5041996"/>
                  <a:ext cx="377825" cy="377825"/>
                </a:xfrm>
                <a:prstGeom prst="rect">
                  <a:avLst/>
                </a:prstGeom>
                <a:solidFill>
                  <a:srgbClr val="FFD700"/>
                </a:solidFill>
                <a:ln w="9525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600" b="1"/>
                </a:p>
              </p:txBody>
            </p:sp>
            <p:sp>
              <p:nvSpPr>
                <p:cNvPr id="257" name="Rectangle 229">
                  <a:extLst>
                    <a:ext uri="{FF2B5EF4-FFF2-40B4-BE49-F238E27FC236}">
                      <a16:creationId xmlns:a16="http://schemas.microsoft.com/office/drawing/2014/main" id="{2A5F3947-F01D-452A-8512-8F281FADA4E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292100" y="5041996"/>
                  <a:ext cx="377825" cy="377825"/>
                </a:xfrm>
                <a:prstGeom prst="rect">
                  <a:avLst/>
                </a:prstGeom>
                <a:noFill/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0C0C0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 sz="1600" b="1"/>
                </a:p>
              </p:txBody>
            </p:sp>
            <p:sp>
              <p:nvSpPr>
                <p:cNvPr id="258" name="Rectangle 228">
                  <a:extLst>
                    <a:ext uri="{FF2B5EF4-FFF2-40B4-BE49-F238E27FC236}">
                      <a16:creationId xmlns:a16="http://schemas.microsoft.com/office/drawing/2014/main" id="{E6A34AFC-F8CD-45ED-BF3B-21504A6639E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044450" y="4786408"/>
                  <a:ext cx="376238" cy="379413"/>
                </a:xfrm>
                <a:prstGeom prst="rect">
                  <a:avLst/>
                </a:prstGeom>
                <a:solidFill>
                  <a:srgbClr val="FFD7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600" b="1" dirty="0"/>
                </a:p>
              </p:txBody>
            </p:sp>
          </p:grpSp>
          <p:sp>
            <p:nvSpPr>
              <p:cNvPr id="229" name="Line 216">
                <a:extLst>
                  <a:ext uri="{FF2B5EF4-FFF2-40B4-BE49-F238E27FC236}">
                    <a16:creationId xmlns:a16="http://schemas.microsoft.com/office/drawing/2014/main" id="{841C71B9-DAF6-4753-A3F9-A8C33E8B5F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204329" y="3706504"/>
                <a:ext cx="262003" cy="2600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triangl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0" name="Oval 191">
                <a:extLst>
                  <a:ext uri="{FF2B5EF4-FFF2-40B4-BE49-F238E27FC236}">
                    <a16:creationId xmlns:a16="http://schemas.microsoft.com/office/drawing/2014/main" id="{D4313DA2-59F2-4B7D-A896-7B4720D52B9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8204645" y="3351226"/>
                <a:ext cx="757237" cy="376237"/>
              </a:xfrm>
              <a:prstGeom prst="ellipse">
                <a:avLst/>
              </a:prstGeom>
              <a:solidFill>
                <a:srgbClr val="98FB98"/>
              </a:solidFill>
              <a:ln w="25400">
                <a:solidFill>
                  <a:srgbClr val="008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600"/>
              </a:p>
            </p:txBody>
          </p:sp>
          <p:sp>
            <p:nvSpPr>
              <p:cNvPr id="231" name="Oval 191">
                <a:extLst>
                  <a:ext uri="{FF2B5EF4-FFF2-40B4-BE49-F238E27FC236}">
                    <a16:creationId xmlns:a16="http://schemas.microsoft.com/office/drawing/2014/main" id="{89759314-ED85-4E63-AEE2-9D69CA6E75D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644843" y="3377892"/>
                <a:ext cx="757237" cy="376237"/>
              </a:xfrm>
              <a:prstGeom prst="ellipse">
                <a:avLst/>
              </a:prstGeom>
              <a:solidFill>
                <a:srgbClr val="98FB98"/>
              </a:solidFill>
              <a:ln w="25400">
                <a:solidFill>
                  <a:srgbClr val="008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600"/>
              </a:p>
            </p:txBody>
          </p:sp>
          <p:sp>
            <p:nvSpPr>
              <p:cNvPr id="232" name="Rectangle 27">
                <a:extLst>
                  <a:ext uri="{FF2B5EF4-FFF2-40B4-BE49-F238E27FC236}">
                    <a16:creationId xmlns:a16="http://schemas.microsoft.com/office/drawing/2014/main" id="{FB5AFBE3-CD83-4047-A5B5-A6A99F90DB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835696" y="3315222"/>
                <a:ext cx="503237" cy="503237"/>
              </a:xfrm>
              <a:prstGeom prst="rect">
                <a:avLst/>
              </a:prstGeom>
              <a:solidFill>
                <a:srgbClr val="FFD700"/>
              </a:solidFill>
              <a:ln w="25400">
                <a:solidFill>
                  <a:srgbClr val="FF33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600"/>
              </a:p>
            </p:txBody>
          </p:sp>
          <p:grpSp>
            <p:nvGrpSpPr>
              <p:cNvPr id="233" name="Groupe 232">
                <a:extLst>
                  <a:ext uri="{FF2B5EF4-FFF2-40B4-BE49-F238E27FC236}">
                    <a16:creationId xmlns:a16="http://schemas.microsoft.com/office/drawing/2014/main" id="{0B8E5436-44B2-433F-9096-ABF7228BE0C4}"/>
                  </a:ext>
                </a:extLst>
              </p:cNvPr>
              <p:cNvGrpSpPr/>
              <p:nvPr/>
            </p:nvGrpSpPr>
            <p:grpSpPr>
              <a:xfrm>
                <a:off x="2874646" y="3279218"/>
                <a:ext cx="625475" cy="633413"/>
                <a:chOff x="5044450" y="4786408"/>
                <a:chExt cx="625475" cy="633413"/>
              </a:xfrm>
            </p:grpSpPr>
            <p:sp>
              <p:nvSpPr>
                <p:cNvPr id="253" name="Rectangle 227">
                  <a:extLst>
                    <a:ext uri="{FF2B5EF4-FFF2-40B4-BE49-F238E27FC236}">
                      <a16:creationId xmlns:a16="http://schemas.microsoft.com/office/drawing/2014/main" id="{968EC41F-8307-4B52-91AE-4B4B4F184820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292100" y="5041996"/>
                  <a:ext cx="377825" cy="377825"/>
                </a:xfrm>
                <a:prstGeom prst="rect">
                  <a:avLst/>
                </a:prstGeom>
                <a:solidFill>
                  <a:srgbClr val="FFD700"/>
                </a:solidFill>
                <a:ln w="9525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600" b="1"/>
                </a:p>
              </p:txBody>
            </p:sp>
            <p:sp>
              <p:nvSpPr>
                <p:cNvPr id="254" name="Rectangle 229">
                  <a:extLst>
                    <a:ext uri="{FF2B5EF4-FFF2-40B4-BE49-F238E27FC236}">
                      <a16:creationId xmlns:a16="http://schemas.microsoft.com/office/drawing/2014/main" id="{759B33A3-5A52-4DEC-9710-A7A11A39E87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292100" y="5041996"/>
                  <a:ext cx="377825" cy="377825"/>
                </a:xfrm>
                <a:prstGeom prst="rect">
                  <a:avLst/>
                </a:prstGeom>
                <a:noFill/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C0C0C0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en-US" sz="1600" b="1"/>
                </a:p>
              </p:txBody>
            </p:sp>
            <p:sp>
              <p:nvSpPr>
                <p:cNvPr id="255" name="Rectangle 228">
                  <a:extLst>
                    <a:ext uri="{FF2B5EF4-FFF2-40B4-BE49-F238E27FC236}">
                      <a16:creationId xmlns:a16="http://schemas.microsoft.com/office/drawing/2014/main" id="{917F80C1-5563-4882-8441-2EFBF3CA9E1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5044450" y="4786408"/>
                  <a:ext cx="376238" cy="379413"/>
                </a:xfrm>
                <a:prstGeom prst="rect">
                  <a:avLst/>
                </a:prstGeom>
                <a:solidFill>
                  <a:srgbClr val="FFD7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 sz="1600" b="1"/>
                </a:p>
              </p:txBody>
            </p:sp>
          </p:grpSp>
          <p:sp>
            <p:nvSpPr>
              <p:cNvPr id="234" name="Freeform 17">
                <a:extLst>
                  <a:ext uri="{FF2B5EF4-FFF2-40B4-BE49-F238E27FC236}">
                    <a16:creationId xmlns:a16="http://schemas.microsoft.com/office/drawing/2014/main" id="{699ECF48-D99E-4A66-9125-2419CDC486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7338" y="4323360"/>
                <a:ext cx="260350" cy="42863"/>
              </a:xfrm>
              <a:custGeom>
                <a:avLst/>
                <a:gdLst>
                  <a:gd name="T0" fmla="*/ 0 w 164"/>
                  <a:gd name="T1" fmla="*/ 18 h 27"/>
                  <a:gd name="T2" fmla="*/ 0 w 164"/>
                  <a:gd name="T3" fmla="*/ 9 h 27"/>
                  <a:gd name="T4" fmla="*/ 142 w 164"/>
                  <a:gd name="T5" fmla="*/ 9 h 27"/>
                  <a:gd name="T6" fmla="*/ 138 w 164"/>
                  <a:gd name="T7" fmla="*/ 0 h 27"/>
                  <a:gd name="T8" fmla="*/ 164 w 164"/>
                  <a:gd name="T9" fmla="*/ 14 h 27"/>
                  <a:gd name="T10" fmla="*/ 138 w 164"/>
                  <a:gd name="T11" fmla="*/ 27 h 27"/>
                  <a:gd name="T12" fmla="*/ 142 w 164"/>
                  <a:gd name="T13" fmla="*/ 18 h 27"/>
                  <a:gd name="T14" fmla="*/ 0 w 164"/>
                  <a:gd name="T15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4" h="27">
                    <a:moveTo>
                      <a:pt x="0" y="18"/>
                    </a:moveTo>
                    <a:lnTo>
                      <a:pt x="0" y="9"/>
                    </a:lnTo>
                    <a:lnTo>
                      <a:pt x="142" y="9"/>
                    </a:lnTo>
                    <a:lnTo>
                      <a:pt x="138" y="0"/>
                    </a:lnTo>
                    <a:lnTo>
                      <a:pt x="164" y="14"/>
                    </a:lnTo>
                    <a:lnTo>
                      <a:pt x="138" y="27"/>
                    </a:lnTo>
                    <a:lnTo>
                      <a:pt x="142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5" name="Line 205">
                <a:extLst>
                  <a:ext uri="{FF2B5EF4-FFF2-40B4-BE49-F238E27FC236}">
                    <a16:creationId xmlns:a16="http://schemas.microsoft.com/office/drawing/2014/main" id="{1CD441AE-7205-4805-8635-8FDC1E2C7D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2657826">
                <a:off x="3474494" y="3864574"/>
                <a:ext cx="219302" cy="4911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 type="none" w="lg" len="lg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36" name="Groupe 235">
                <a:extLst>
                  <a:ext uri="{FF2B5EF4-FFF2-40B4-BE49-F238E27FC236}">
                    <a16:creationId xmlns:a16="http://schemas.microsoft.com/office/drawing/2014/main" id="{BC5369FF-CD54-4278-88FB-67CFFE7EAF48}"/>
                  </a:ext>
                </a:extLst>
              </p:cNvPr>
              <p:cNvGrpSpPr/>
              <p:nvPr/>
            </p:nvGrpSpPr>
            <p:grpSpPr>
              <a:xfrm>
                <a:off x="4070350" y="2763280"/>
                <a:ext cx="252413" cy="515938"/>
                <a:chOff x="3771900" y="4820446"/>
                <a:chExt cx="252413" cy="515938"/>
              </a:xfrm>
            </p:grpSpPr>
            <p:sp>
              <p:nvSpPr>
                <p:cNvPr id="251" name="Rectangle 8">
                  <a:extLst>
                    <a:ext uri="{FF2B5EF4-FFF2-40B4-BE49-F238E27FC236}">
                      <a16:creationId xmlns:a16="http://schemas.microsoft.com/office/drawing/2014/main" id="{AFEC01E3-5917-49FA-858D-A3915B9D4AF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1900" y="4833146"/>
                  <a:ext cx="252413" cy="503238"/>
                </a:xfrm>
                <a:prstGeom prst="rect">
                  <a:avLst/>
                </a:prstGeom>
                <a:solidFill>
                  <a:srgbClr val="FFD7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600"/>
                </a:p>
              </p:txBody>
            </p:sp>
            <p:sp>
              <p:nvSpPr>
                <p:cNvPr id="252" name="Line 9">
                  <a:extLst>
                    <a:ext uri="{FF2B5EF4-FFF2-40B4-BE49-F238E27FC236}">
                      <a16:creationId xmlns:a16="http://schemas.microsoft.com/office/drawing/2014/main" id="{860FB741-C848-4342-A6DD-88169BA9608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775075" y="4820446"/>
                  <a:ext cx="238125" cy="501650"/>
                </a:xfrm>
                <a:prstGeom prst="line">
                  <a:avLst/>
                </a:pr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600"/>
                </a:p>
              </p:txBody>
            </p:sp>
          </p:grpSp>
          <p:grpSp>
            <p:nvGrpSpPr>
              <p:cNvPr id="237" name="Groupe 236">
                <a:extLst>
                  <a:ext uri="{FF2B5EF4-FFF2-40B4-BE49-F238E27FC236}">
                    <a16:creationId xmlns:a16="http://schemas.microsoft.com/office/drawing/2014/main" id="{2D27751C-6D94-4923-92B6-A765FE3A633E}"/>
                  </a:ext>
                </a:extLst>
              </p:cNvPr>
              <p:cNvGrpSpPr/>
              <p:nvPr/>
            </p:nvGrpSpPr>
            <p:grpSpPr>
              <a:xfrm>
                <a:off x="4067944" y="3838266"/>
                <a:ext cx="252413" cy="515938"/>
                <a:chOff x="3771900" y="4820446"/>
                <a:chExt cx="252413" cy="515938"/>
              </a:xfrm>
            </p:grpSpPr>
            <p:sp>
              <p:nvSpPr>
                <p:cNvPr id="249" name="Rectangle 8">
                  <a:extLst>
                    <a:ext uri="{FF2B5EF4-FFF2-40B4-BE49-F238E27FC236}">
                      <a16:creationId xmlns:a16="http://schemas.microsoft.com/office/drawing/2014/main" id="{924280CB-1AD9-41F1-85F1-87D72F787B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1900" y="4833146"/>
                  <a:ext cx="252413" cy="503238"/>
                </a:xfrm>
                <a:prstGeom prst="rect">
                  <a:avLst/>
                </a:prstGeom>
                <a:solidFill>
                  <a:srgbClr val="FFD7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600"/>
                </a:p>
              </p:txBody>
            </p:sp>
            <p:sp>
              <p:nvSpPr>
                <p:cNvPr id="250" name="Line 9">
                  <a:extLst>
                    <a:ext uri="{FF2B5EF4-FFF2-40B4-BE49-F238E27FC236}">
                      <a16:creationId xmlns:a16="http://schemas.microsoft.com/office/drawing/2014/main" id="{9E962A62-5953-4CF3-B80D-8EE115575E9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775075" y="4820446"/>
                  <a:ext cx="238125" cy="501650"/>
                </a:xfrm>
                <a:prstGeom prst="line">
                  <a:avLst/>
                </a:pr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600"/>
                </a:p>
              </p:txBody>
            </p:sp>
          </p:grpSp>
          <p:sp>
            <p:nvSpPr>
              <p:cNvPr id="238" name="Oval 198">
                <a:extLst>
                  <a:ext uri="{FF2B5EF4-FFF2-40B4-BE49-F238E27FC236}">
                    <a16:creationId xmlns:a16="http://schemas.microsoft.com/office/drawing/2014/main" id="{F78A17BB-8E08-427B-8FC9-923192296A4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895837" y="3816657"/>
                <a:ext cx="576263" cy="578685"/>
              </a:xfrm>
              <a:prstGeom prst="ellipse">
                <a:avLst/>
              </a:prstGeom>
              <a:solidFill>
                <a:srgbClr val="FFD700"/>
              </a:solidFill>
              <a:ln w="254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600"/>
              </a:p>
            </p:txBody>
          </p:sp>
          <p:sp>
            <p:nvSpPr>
              <p:cNvPr id="239" name="Rectangle 184">
                <a:extLst>
                  <a:ext uri="{FF2B5EF4-FFF2-40B4-BE49-F238E27FC236}">
                    <a16:creationId xmlns:a16="http://schemas.microsoft.com/office/drawing/2014/main" id="{FB372E60-11A3-4E01-BF6D-1FFEF8A0DE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14838" y="3954154"/>
                <a:ext cx="349250" cy="288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900" dirty="0">
                    <a:solidFill>
                      <a:srgbClr val="000000"/>
                    </a:solidFill>
                  </a:rPr>
                  <a:t>SM</a:t>
                </a:r>
                <a:endParaRPr lang="en-GB" altLang="fr-FR" dirty="0"/>
              </a:p>
            </p:txBody>
          </p:sp>
          <p:grpSp>
            <p:nvGrpSpPr>
              <p:cNvPr id="240" name="Groupe 239">
                <a:extLst>
                  <a:ext uri="{FF2B5EF4-FFF2-40B4-BE49-F238E27FC236}">
                    <a16:creationId xmlns:a16="http://schemas.microsoft.com/office/drawing/2014/main" id="{08BADC27-92DB-45BD-9182-939DD7485E1B}"/>
                  </a:ext>
                </a:extLst>
              </p:cNvPr>
              <p:cNvGrpSpPr/>
              <p:nvPr/>
            </p:nvGrpSpPr>
            <p:grpSpPr>
              <a:xfrm>
                <a:off x="7452320" y="3281054"/>
                <a:ext cx="252413" cy="515938"/>
                <a:chOff x="3771900" y="4820446"/>
                <a:chExt cx="252413" cy="515938"/>
              </a:xfrm>
            </p:grpSpPr>
            <p:sp>
              <p:nvSpPr>
                <p:cNvPr id="247" name="Rectangle 8">
                  <a:extLst>
                    <a:ext uri="{FF2B5EF4-FFF2-40B4-BE49-F238E27FC236}">
                      <a16:creationId xmlns:a16="http://schemas.microsoft.com/office/drawing/2014/main" id="{ECE54B19-9FC1-4951-9918-F65A36870B6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1900" y="4833146"/>
                  <a:ext cx="252413" cy="503238"/>
                </a:xfrm>
                <a:prstGeom prst="rect">
                  <a:avLst/>
                </a:prstGeom>
                <a:solidFill>
                  <a:srgbClr val="FFD700"/>
                </a:solidFill>
                <a:ln w="25400">
                  <a:solidFill>
                    <a:srgbClr val="FF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600"/>
                </a:p>
              </p:txBody>
            </p:sp>
            <p:sp>
              <p:nvSpPr>
                <p:cNvPr id="248" name="Line 9">
                  <a:extLst>
                    <a:ext uri="{FF2B5EF4-FFF2-40B4-BE49-F238E27FC236}">
                      <a16:creationId xmlns:a16="http://schemas.microsoft.com/office/drawing/2014/main" id="{F68E1A8C-4867-4C12-857A-3890F416CF5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775075" y="4820446"/>
                  <a:ext cx="238125" cy="501650"/>
                </a:xfrm>
                <a:prstGeom prst="line">
                  <a:avLst/>
                </a:prstGeom>
                <a:noFill/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600"/>
                </a:p>
              </p:txBody>
            </p:sp>
          </p:grpSp>
          <p:sp>
            <p:nvSpPr>
              <p:cNvPr id="241" name="Oval 198">
                <a:extLst>
                  <a:ext uri="{FF2B5EF4-FFF2-40B4-BE49-F238E27FC236}">
                    <a16:creationId xmlns:a16="http://schemas.microsoft.com/office/drawing/2014/main" id="{BD6B561F-29A5-461D-A692-BC29341E97F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883215" y="2754213"/>
                <a:ext cx="552881" cy="555205"/>
              </a:xfrm>
              <a:prstGeom prst="ellipse">
                <a:avLst/>
              </a:prstGeom>
              <a:solidFill>
                <a:srgbClr val="FFD700"/>
              </a:solidFill>
              <a:ln w="254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1600"/>
              </a:p>
            </p:txBody>
          </p:sp>
          <p:sp>
            <p:nvSpPr>
              <p:cNvPr id="242" name="Rectangle 182">
                <a:extLst>
                  <a:ext uri="{FF2B5EF4-FFF2-40B4-BE49-F238E27FC236}">
                    <a16:creationId xmlns:a16="http://schemas.microsoft.com/office/drawing/2014/main" id="{524B5A32-CDE5-48E1-BB35-F69E60A8F8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71467" y="2883174"/>
                <a:ext cx="428625" cy="288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1900" dirty="0">
                    <a:solidFill>
                      <a:srgbClr val="000000"/>
                    </a:solidFill>
                  </a:rPr>
                  <a:t>MM</a:t>
                </a:r>
                <a:endParaRPr lang="en-GB" altLang="fr-FR" dirty="0"/>
              </a:p>
            </p:txBody>
          </p:sp>
          <p:sp>
            <p:nvSpPr>
              <p:cNvPr id="243" name="Rectangle 180">
                <a:extLst>
                  <a:ext uri="{FF2B5EF4-FFF2-40B4-BE49-F238E27FC236}">
                    <a16:creationId xmlns:a16="http://schemas.microsoft.com/office/drawing/2014/main" id="{3A79D9DA-E2DB-48E5-91E5-BDB74F7EDA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154986" y="5123722"/>
                <a:ext cx="204788" cy="320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 dirty="0">
                    <a:solidFill>
                      <a:srgbClr val="000000"/>
                    </a:solidFill>
                    <a:latin typeface="Symbol" pitchFamily="18" charset="2"/>
                  </a:rPr>
                  <a:t>W</a:t>
                </a:r>
                <a:endParaRPr lang="en-GB" altLang="fr-FR" dirty="0"/>
              </a:p>
            </p:txBody>
          </p:sp>
          <p:sp>
            <p:nvSpPr>
              <p:cNvPr id="244" name="Rectangle 178">
                <a:extLst>
                  <a:ext uri="{FF2B5EF4-FFF2-40B4-BE49-F238E27FC236}">
                    <a16:creationId xmlns:a16="http://schemas.microsoft.com/office/drawing/2014/main" id="{88253195-B552-44E0-8A2C-D60DC76DF3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397055" y="5241196"/>
                <a:ext cx="315913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GB" altLang="fr-FR" sz="1400" i="1" dirty="0">
                    <a:solidFill>
                      <a:srgbClr val="000000"/>
                    </a:solidFill>
                  </a:rPr>
                  <a:t>ref</a:t>
                </a:r>
                <a:endParaRPr lang="en-GB" altLang="fr-FR" dirty="0"/>
              </a:p>
            </p:txBody>
          </p:sp>
          <p:sp>
            <p:nvSpPr>
              <p:cNvPr id="245" name="Rectangle 180">
                <a:extLst>
                  <a:ext uri="{FF2B5EF4-FFF2-40B4-BE49-F238E27FC236}">
                    <a16:creationId xmlns:a16="http://schemas.microsoft.com/office/drawing/2014/main" id="{4F249103-2002-43F2-AF85-BAE7127711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92040" y="4724471"/>
                <a:ext cx="131446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r>
                  <a:rPr lang="en-GB" altLang="fr-FR" sz="2100" i="1" dirty="0">
                    <a:solidFill>
                      <a:srgbClr val="000000"/>
                    </a:solidFill>
                    <a:latin typeface="+mj-lt"/>
                  </a:rPr>
                  <a:t>T</a:t>
                </a:r>
                <a:endParaRPr lang="en-GB" altLang="fr-FR" dirty="0">
                  <a:latin typeface="+mj-lt"/>
                </a:endParaRPr>
              </a:p>
            </p:txBody>
          </p:sp>
          <p:sp>
            <p:nvSpPr>
              <p:cNvPr id="246" name="Rectangle 178">
                <a:extLst>
                  <a:ext uri="{FF2B5EF4-FFF2-40B4-BE49-F238E27FC236}">
                    <a16:creationId xmlns:a16="http://schemas.microsoft.com/office/drawing/2014/main" id="{58E96FA7-9D47-47E6-96B6-02C7CF128D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55071" y="4972626"/>
                <a:ext cx="513113" cy="2154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GB" altLang="fr-FR" sz="1400" i="1" dirty="0">
                    <a:solidFill>
                      <a:srgbClr val="000000"/>
                    </a:solidFill>
                  </a:rPr>
                  <a:t>Tot-ref</a:t>
                </a:r>
                <a:endParaRPr lang="en-GB" altLang="fr-FR" dirty="0"/>
              </a:p>
            </p:txBody>
          </p:sp>
        </p:grpSp>
        <p:grpSp>
          <p:nvGrpSpPr>
            <p:cNvPr id="82" name="Groupe 81">
              <a:extLst>
                <a:ext uri="{FF2B5EF4-FFF2-40B4-BE49-F238E27FC236}">
                  <a16:creationId xmlns:a16="http://schemas.microsoft.com/office/drawing/2014/main" id="{DFF9AAF5-11BD-46D0-BB77-F2DEB864394C}"/>
                </a:ext>
              </a:extLst>
            </p:cNvPr>
            <p:cNvGrpSpPr/>
            <p:nvPr/>
          </p:nvGrpSpPr>
          <p:grpSpPr>
            <a:xfrm>
              <a:off x="6121129" y="4784150"/>
              <a:ext cx="497572" cy="650946"/>
              <a:chOff x="6208194" y="4951605"/>
              <a:chExt cx="323540" cy="394735"/>
            </a:xfrm>
          </p:grpSpPr>
          <p:sp>
            <p:nvSpPr>
              <p:cNvPr id="142" name="AutoShape 2">
                <a:extLst>
                  <a:ext uri="{FF2B5EF4-FFF2-40B4-BE49-F238E27FC236}">
                    <a16:creationId xmlns:a16="http://schemas.microsoft.com/office/drawing/2014/main" id="{16E9D341-D6DF-4FF3-98F6-3474EDFF6A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79388" y="5094785"/>
                <a:ext cx="251554" cy="251555"/>
              </a:xfrm>
              <a:prstGeom prst="parallelogram">
                <a:avLst>
                  <a:gd name="adj" fmla="val 25000"/>
                </a:avLst>
              </a:prstGeom>
              <a:solidFill>
                <a:srgbClr val="87CEEB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  <p:sp>
            <p:nvSpPr>
              <p:cNvPr id="143" name="AutoShape 29">
                <a:extLst>
                  <a:ext uri="{FF2B5EF4-FFF2-40B4-BE49-F238E27FC236}">
                    <a16:creationId xmlns:a16="http://schemas.microsoft.com/office/drawing/2014/main" id="{55C4D92D-70CD-49E2-B333-0BC91F7BBF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08194" y="4951605"/>
                <a:ext cx="251554" cy="251555"/>
              </a:xfrm>
              <a:prstGeom prst="parallelogram">
                <a:avLst>
                  <a:gd name="adj" fmla="val 25000"/>
                </a:avLst>
              </a:prstGeom>
              <a:solidFill>
                <a:srgbClr val="87CEEB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  <p:sp>
            <p:nvSpPr>
              <p:cNvPr id="144" name="AutoShape 31">
                <a:extLst>
                  <a:ext uri="{FF2B5EF4-FFF2-40B4-BE49-F238E27FC236}">
                    <a16:creationId xmlns:a16="http://schemas.microsoft.com/office/drawing/2014/main" id="{7C2722D3-9D74-44CA-B227-E11BD3DE1A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0180" y="5094785"/>
                <a:ext cx="251554" cy="251555"/>
              </a:xfrm>
              <a:prstGeom prst="parallelogram">
                <a:avLst>
                  <a:gd name="adj" fmla="val 25000"/>
                </a:avLst>
              </a:prstGeom>
              <a:noFill/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</p:grpSp>
        <p:cxnSp>
          <p:nvCxnSpPr>
            <p:cNvPr id="83" name="Connecteur droit avec flèche 82">
              <a:extLst>
                <a:ext uri="{FF2B5EF4-FFF2-40B4-BE49-F238E27FC236}">
                  <a16:creationId xmlns:a16="http://schemas.microsoft.com/office/drawing/2014/main" id="{B6216D72-5C51-49E6-ACEF-3A769AB7D2E8}"/>
                </a:ext>
              </a:extLst>
            </p:cNvPr>
            <p:cNvCxnSpPr>
              <a:cxnSpLocks/>
            </p:cNvCxnSpPr>
            <p:nvPr/>
          </p:nvCxnSpPr>
          <p:spPr>
            <a:xfrm>
              <a:off x="7466558" y="5239745"/>
              <a:ext cx="697608" cy="0"/>
            </a:xfrm>
            <a:prstGeom prst="straightConnector1">
              <a:avLst/>
            </a:prstGeom>
            <a:ln w="25400">
              <a:headEnd type="triangle"/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4" name="Connecteur droit avec flèche 83">
              <a:extLst>
                <a:ext uri="{FF2B5EF4-FFF2-40B4-BE49-F238E27FC236}">
                  <a16:creationId xmlns:a16="http://schemas.microsoft.com/office/drawing/2014/main" id="{ADBEA52F-BD87-46A0-B98A-47051BB69F71}"/>
                </a:ext>
              </a:extLst>
            </p:cNvPr>
            <p:cNvCxnSpPr>
              <a:cxnSpLocks/>
            </p:cNvCxnSpPr>
            <p:nvPr/>
          </p:nvCxnSpPr>
          <p:spPr>
            <a:xfrm>
              <a:off x="7475586" y="5013176"/>
              <a:ext cx="265560" cy="0"/>
            </a:xfrm>
            <a:prstGeom prst="straightConnector1">
              <a:avLst/>
            </a:prstGeom>
            <a:ln w="25400">
              <a:headEnd type="triangle"/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5" name="Connecteur droit 84">
              <a:extLst>
                <a:ext uri="{FF2B5EF4-FFF2-40B4-BE49-F238E27FC236}">
                  <a16:creationId xmlns:a16="http://schemas.microsoft.com/office/drawing/2014/main" id="{C50A4820-1F48-4C42-B2FC-638AB9F2E7C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741146" y="3312145"/>
              <a:ext cx="0" cy="1701031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6" name="Line 10">
              <a:extLst>
                <a:ext uri="{FF2B5EF4-FFF2-40B4-BE49-F238E27FC236}">
                  <a16:creationId xmlns:a16="http://schemas.microsoft.com/office/drawing/2014/main" id="{C0AB7144-DD6A-4E52-AB14-41F2E3538D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629931" y="5083247"/>
              <a:ext cx="598056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87" name="Line 10">
              <a:extLst>
                <a:ext uri="{FF2B5EF4-FFF2-40B4-BE49-F238E27FC236}">
                  <a16:creationId xmlns:a16="http://schemas.microsoft.com/office/drawing/2014/main" id="{BA83245A-954F-4538-BCFD-05AF9FFD506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151724" y="4939414"/>
              <a:ext cx="1003872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88" name="Line 10">
              <a:extLst>
                <a:ext uri="{FF2B5EF4-FFF2-40B4-BE49-F238E27FC236}">
                  <a16:creationId xmlns:a16="http://schemas.microsoft.com/office/drawing/2014/main" id="{F7A4B9FB-8F1D-4DFF-B1E7-A0EECE4C47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076850" y="5743817"/>
              <a:ext cx="71846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cxnSp>
          <p:nvCxnSpPr>
            <p:cNvPr id="89" name="Connecteur droit 88">
              <a:extLst>
                <a:ext uri="{FF2B5EF4-FFF2-40B4-BE49-F238E27FC236}">
                  <a16:creationId xmlns:a16="http://schemas.microsoft.com/office/drawing/2014/main" id="{6189BCAC-719D-4FD5-8CF4-412545FC9ACA}"/>
                </a:ext>
              </a:extLst>
            </p:cNvPr>
            <p:cNvCxnSpPr>
              <a:cxnSpLocks/>
              <a:stCxn id="88" idx="0"/>
            </p:cNvCxnSpPr>
            <p:nvPr/>
          </p:nvCxnSpPr>
          <p:spPr>
            <a:xfrm flipV="1">
              <a:off x="5795319" y="5373217"/>
              <a:ext cx="0" cy="37060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0" name="Connecteur droit 89">
              <a:extLst>
                <a:ext uri="{FF2B5EF4-FFF2-40B4-BE49-F238E27FC236}">
                  <a16:creationId xmlns:a16="http://schemas.microsoft.com/office/drawing/2014/main" id="{1C7294F4-94FB-4C2C-A7B7-A3415ED2A2F3}"/>
                </a:ext>
              </a:extLst>
            </p:cNvPr>
            <p:cNvCxnSpPr>
              <a:cxnSpLocks/>
            </p:cNvCxnSpPr>
            <p:nvPr/>
          </p:nvCxnSpPr>
          <p:spPr>
            <a:xfrm>
              <a:off x="5795319" y="5363139"/>
              <a:ext cx="435299" cy="0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91" name="Groupe 90">
              <a:extLst>
                <a:ext uri="{FF2B5EF4-FFF2-40B4-BE49-F238E27FC236}">
                  <a16:creationId xmlns:a16="http://schemas.microsoft.com/office/drawing/2014/main" id="{222610AD-B61F-4560-B6DA-AFEDDFD3C417}"/>
                </a:ext>
              </a:extLst>
            </p:cNvPr>
            <p:cNvGrpSpPr/>
            <p:nvPr/>
          </p:nvGrpSpPr>
          <p:grpSpPr>
            <a:xfrm>
              <a:off x="2706835" y="4953947"/>
              <a:ext cx="497572" cy="650946"/>
              <a:chOff x="6208194" y="4951605"/>
              <a:chExt cx="323540" cy="394735"/>
            </a:xfrm>
          </p:grpSpPr>
          <p:sp>
            <p:nvSpPr>
              <p:cNvPr id="139" name="AutoShape 2">
                <a:extLst>
                  <a:ext uri="{FF2B5EF4-FFF2-40B4-BE49-F238E27FC236}">
                    <a16:creationId xmlns:a16="http://schemas.microsoft.com/office/drawing/2014/main" id="{A97E6766-5DE3-47E5-9E5B-7903F4D1FE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79388" y="5094785"/>
                <a:ext cx="251554" cy="251555"/>
              </a:xfrm>
              <a:prstGeom prst="parallelogram">
                <a:avLst>
                  <a:gd name="adj" fmla="val 25000"/>
                </a:avLst>
              </a:prstGeom>
              <a:solidFill>
                <a:srgbClr val="87CEEB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  <p:sp>
            <p:nvSpPr>
              <p:cNvPr id="140" name="AutoShape 29">
                <a:extLst>
                  <a:ext uri="{FF2B5EF4-FFF2-40B4-BE49-F238E27FC236}">
                    <a16:creationId xmlns:a16="http://schemas.microsoft.com/office/drawing/2014/main" id="{35D7D87F-C052-4457-A16A-F66A366A60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08194" y="4951605"/>
                <a:ext cx="251554" cy="251555"/>
              </a:xfrm>
              <a:prstGeom prst="parallelogram">
                <a:avLst>
                  <a:gd name="adj" fmla="val 25000"/>
                </a:avLst>
              </a:prstGeom>
              <a:solidFill>
                <a:srgbClr val="87CEEB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  <p:sp>
            <p:nvSpPr>
              <p:cNvPr id="141" name="AutoShape 31">
                <a:extLst>
                  <a:ext uri="{FF2B5EF4-FFF2-40B4-BE49-F238E27FC236}">
                    <a16:creationId xmlns:a16="http://schemas.microsoft.com/office/drawing/2014/main" id="{9E251BDF-D93C-4E93-9499-371EB40396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0180" y="5094785"/>
                <a:ext cx="251554" cy="251555"/>
              </a:xfrm>
              <a:prstGeom prst="parallelogram">
                <a:avLst>
                  <a:gd name="adj" fmla="val 25000"/>
                </a:avLst>
              </a:prstGeom>
              <a:noFill/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</p:grpSp>
        <p:sp>
          <p:nvSpPr>
            <p:cNvPr id="92" name="Line 10">
              <a:extLst>
                <a:ext uri="{FF2B5EF4-FFF2-40B4-BE49-F238E27FC236}">
                  <a16:creationId xmlns:a16="http://schemas.microsoft.com/office/drawing/2014/main" id="{C511614D-E45C-403A-8F95-21BD090ED86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50543" y="5079407"/>
              <a:ext cx="843248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93" name="Line 10">
              <a:extLst>
                <a:ext uri="{FF2B5EF4-FFF2-40B4-BE49-F238E27FC236}">
                  <a16:creationId xmlns:a16="http://schemas.microsoft.com/office/drawing/2014/main" id="{975B22BC-6EB5-4C65-AE5A-78AE10435A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21792" y="5558517"/>
              <a:ext cx="727527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94" name="Line 10">
              <a:extLst>
                <a:ext uri="{FF2B5EF4-FFF2-40B4-BE49-F238E27FC236}">
                  <a16:creationId xmlns:a16="http://schemas.microsoft.com/office/drawing/2014/main" id="{67FD7079-6969-4ECA-8BD7-652BB162B8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04357" y="5060741"/>
              <a:ext cx="71212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95" name="Line 10">
              <a:extLst>
                <a:ext uri="{FF2B5EF4-FFF2-40B4-BE49-F238E27FC236}">
                  <a16:creationId xmlns:a16="http://schemas.microsoft.com/office/drawing/2014/main" id="{02197F2F-FA7C-4377-BED3-E194E84FCDB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54389" y="5805264"/>
              <a:ext cx="712129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96" name="Line 10">
              <a:extLst>
                <a:ext uri="{FF2B5EF4-FFF2-40B4-BE49-F238E27FC236}">
                  <a16:creationId xmlns:a16="http://schemas.microsoft.com/office/drawing/2014/main" id="{48FB5292-0739-4485-99EB-B3634D12F3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863699" y="5317430"/>
              <a:ext cx="843248" cy="0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97" name="Line 10">
              <a:extLst>
                <a:ext uri="{FF2B5EF4-FFF2-40B4-BE49-F238E27FC236}">
                  <a16:creationId xmlns:a16="http://schemas.microsoft.com/office/drawing/2014/main" id="{F14ED738-8177-46F5-90AF-E975B88145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863697" y="3646314"/>
              <a:ext cx="13140" cy="164095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98" name="AutoShape 7">
              <a:extLst>
                <a:ext uri="{FF2B5EF4-FFF2-40B4-BE49-F238E27FC236}">
                  <a16:creationId xmlns:a16="http://schemas.microsoft.com/office/drawing/2014/main" id="{971C6E61-0BFB-4DBE-932A-E4A948D737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6447" y="5054619"/>
              <a:ext cx="415125" cy="465295"/>
            </a:xfrm>
            <a:prstGeom prst="parallelogram">
              <a:avLst>
                <a:gd name="adj" fmla="val 25000"/>
              </a:avLst>
            </a:prstGeom>
            <a:solidFill>
              <a:srgbClr val="87CEEB"/>
            </a:solidFill>
            <a:ln w="1260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100"/>
            </a:p>
          </p:txBody>
        </p:sp>
        <p:sp>
          <p:nvSpPr>
            <p:cNvPr id="99" name="ZoneTexte 98">
              <a:extLst>
                <a:ext uri="{FF2B5EF4-FFF2-40B4-BE49-F238E27FC236}">
                  <a16:creationId xmlns:a16="http://schemas.microsoft.com/office/drawing/2014/main" id="{1E7D4870-5D44-4446-9510-E5914AFE669D}"/>
                </a:ext>
              </a:extLst>
            </p:cNvPr>
            <p:cNvSpPr txBox="1"/>
            <p:nvPr/>
          </p:nvSpPr>
          <p:spPr>
            <a:xfrm>
              <a:off x="5276821" y="4509007"/>
              <a:ext cx="7488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i="1" dirty="0"/>
                <a:t>T</a:t>
              </a:r>
              <a:r>
                <a:rPr lang="fr-FR" i="1" baseline="-25000" dirty="0"/>
                <a:t>mm-ref</a:t>
              </a:r>
            </a:p>
          </p:txBody>
        </p:sp>
        <p:sp>
          <p:nvSpPr>
            <p:cNvPr id="100" name="ZoneTexte 99">
              <a:extLst>
                <a:ext uri="{FF2B5EF4-FFF2-40B4-BE49-F238E27FC236}">
                  <a16:creationId xmlns:a16="http://schemas.microsoft.com/office/drawing/2014/main" id="{A31F74D2-9845-4DA2-8AB4-714B979F1088}"/>
                </a:ext>
              </a:extLst>
            </p:cNvPr>
            <p:cNvSpPr txBox="1"/>
            <p:nvPr/>
          </p:nvSpPr>
          <p:spPr>
            <a:xfrm>
              <a:off x="5225143" y="5752339"/>
              <a:ext cx="6805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i="1" dirty="0" err="1"/>
                <a:t>T</a:t>
              </a:r>
              <a:r>
                <a:rPr lang="fr-FR" i="1" baseline="-25000" dirty="0" err="1"/>
                <a:t>sm-ref</a:t>
              </a:r>
              <a:endParaRPr lang="fr-FR" i="1" baseline="-25000" dirty="0"/>
            </a:p>
          </p:txBody>
        </p:sp>
        <p:sp>
          <p:nvSpPr>
            <p:cNvPr id="101" name="ZoneTexte 100">
              <a:extLst>
                <a:ext uri="{FF2B5EF4-FFF2-40B4-BE49-F238E27FC236}">
                  <a16:creationId xmlns:a16="http://schemas.microsoft.com/office/drawing/2014/main" id="{02762D1E-5B23-40AE-A4AE-F185593C4A24}"/>
                </a:ext>
              </a:extLst>
            </p:cNvPr>
            <p:cNvSpPr txBox="1"/>
            <p:nvPr/>
          </p:nvSpPr>
          <p:spPr>
            <a:xfrm>
              <a:off x="4065926" y="5085184"/>
              <a:ext cx="57887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i="1" dirty="0" err="1"/>
                <a:t>i</a:t>
              </a:r>
              <a:r>
                <a:rPr lang="fr-FR" i="1" baseline="-25000" dirty="0" err="1"/>
                <a:t>m-ref</a:t>
              </a:r>
              <a:endParaRPr lang="fr-FR" i="1" baseline="-25000" dirty="0"/>
            </a:p>
          </p:txBody>
        </p:sp>
        <p:sp>
          <p:nvSpPr>
            <p:cNvPr id="102" name="ZoneTexte 101">
              <a:extLst>
                <a:ext uri="{FF2B5EF4-FFF2-40B4-BE49-F238E27FC236}">
                  <a16:creationId xmlns:a16="http://schemas.microsoft.com/office/drawing/2014/main" id="{01CA0FBB-5695-48CB-BF9D-7B8ECD671160}"/>
                </a:ext>
              </a:extLst>
            </p:cNvPr>
            <p:cNvSpPr txBox="1"/>
            <p:nvPr/>
          </p:nvSpPr>
          <p:spPr>
            <a:xfrm>
              <a:off x="4077170" y="5821351"/>
              <a:ext cx="5163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i="1" dirty="0" err="1"/>
                <a:t>i</a:t>
              </a:r>
              <a:r>
                <a:rPr lang="fr-FR" i="1" baseline="-25000" dirty="0" err="1"/>
                <a:t>s-ref</a:t>
              </a:r>
              <a:endParaRPr lang="fr-FR" i="1" baseline="-25000" dirty="0"/>
            </a:p>
          </p:txBody>
        </p:sp>
        <p:sp>
          <p:nvSpPr>
            <p:cNvPr id="103" name="Freeform 25">
              <a:extLst>
                <a:ext uri="{FF2B5EF4-FFF2-40B4-BE49-F238E27FC236}">
                  <a16:creationId xmlns:a16="http://schemas.microsoft.com/office/drawing/2014/main" id="{7DB51E06-93CC-49F6-951D-A07D4DFA99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3027" y="5833046"/>
              <a:ext cx="191902" cy="82021"/>
            </a:xfrm>
            <a:custGeom>
              <a:avLst/>
              <a:gdLst>
                <a:gd name="T0" fmla="*/ 0 w 223"/>
                <a:gd name="T1" fmla="*/ 18 h 27"/>
                <a:gd name="T2" fmla="*/ 0 w 223"/>
                <a:gd name="T3" fmla="*/ 11 h 27"/>
                <a:gd name="T4" fmla="*/ 201 w 223"/>
                <a:gd name="T5" fmla="*/ 11 h 27"/>
                <a:gd name="T6" fmla="*/ 197 w 223"/>
                <a:gd name="T7" fmla="*/ 0 h 27"/>
                <a:gd name="T8" fmla="*/ 223 w 223"/>
                <a:gd name="T9" fmla="*/ 13 h 27"/>
                <a:gd name="T10" fmla="*/ 197 w 223"/>
                <a:gd name="T11" fmla="*/ 27 h 27"/>
                <a:gd name="T12" fmla="*/ 201 w 223"/>
                <a:gd name="T13" fmla="*/ 18 h 27"/>
                <a:gd name="T14" fmla="*/ 0 w 223"/>
                <a:gd name="T15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7">
                  <a:moveTo>
                    <a:pt x="0" y="18"/>
                  </a:moveTo>
                  <a:lnTo>
                    <a:pt x="0" y="11"/>
                  </a:lnTo>
                  <a:lnTo>
                    <a:pt x="201" y="11"/>
                  </a:lnTo>
                  <a:lnTo>
                    <a:pt x="197" y="0"/>
                  </a:lnTo>
                  <a:lnTo>
                    <a:pt x="223" y="13"/>
                  </a:lnTo>
                  <a:lnTo>
                    <a:pt x="197" y="27"/>
                  </a:lnTo>
                  <a:lnTo>
                    <a:pt x="201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Freeform 25">
              <a:extLst>
                <a:ext uri="{FF2B5EF4-FFF2-40B4-BE49-F238E27FC236}">
                  <a16:creationId xmlns:a16="http://schemas.microsoft.com/office/drawing/2014/main" id="{3E24E731-32E1-49C1-8356-ED489C141C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699" y="5107175"/>
              <a:ext cx="191902" cy="82021"/>
            </a:xfrm>
            <a:custGeom>
              <a:avLst/>
              <a:gdLst>
                <a:gd name="T0" fmla="*/ 0 w 223"/>
                <a:gd name="T1" fmla="*/ 18 h 27"/>
                <a:gd name="T2" fmla="*/ 0 w 223"/>
                <a:gd name="T3" fmla="*/ 11 h 27"/>
                <a:gd name="T4" fmla="*/ 201 w 223"/>
                <a:gd name="T5" fmla="*/ 11 h 27"/>
                <a:gd name="T6" fmla="*/ 197 w 223"/>
                <a:gd name="T7" fmla="*/ 0 h 27"/>
                <a:gd name="T8" fmla="*/ 223 w 223"/>
                <a:gd name="T9" fmla="*/ 13 h 27"/>
                <a:gd name="T10" fmla="*/ 197 w 223"/>
                <a:gd name="T11" fmla="*/ 27 h 27"/>
                <a:gd name="T12" fmla="*/ 201 w 223"/>
                <a:gd name="T13" fmla="*/ 18 h 27"/>
                <a:gd name="T14" fmla="*/ 0 w 223"/>
                <a:gd name="T15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7">
                  <a:moveTo>
                    <a:pt x="0" y="18"/>
                  </a:moveTo>
                  <a:lnTo>
                    <a:pt x="0" y="11"/>
                  </a:lnTo>
                  <a:lnTo>
                    <a:pt x="201" y="11"/>
                  </a:lnTo>
                  <a:lnTo>
                    <a:pt x="197" y="0"/>
                  </a:lnTo>
                  <a:lnTo>
                    <a:pt x="223" y="13"/>
                  </a:lnTo>
                  <a:lnTo>
                    <a:pt x="197" y="27"/>
                  </a:lnTo>
                  <a:lnTo>
                    <a:pt x="201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cxnSp>
          <p:nvCxnSpPr>
            <p:cNvPr id="105" name="Connecteur droit avec flèche 104">
              <a:extLst>
                <a:ext uri="{FF2B5EF4-FFF2-40B4-BE49-F238E27FC236}">
                  <a16:creationId xmlns:a16="http://schemas.microsoft.com/office/drawing/2014/main" id="{81F63B18-7207-4415-8F5C-298CB6E0DD96}"/>
                </a:ext>
              </a:extLst>
            </p:cNvPr>
            <p:cNvCxnSpPr>
              <a:cxnSpLocks/>
            </p:cNvCxnSpPr>
            <p:nvPr/>
          </p:nvCxnSpPr>
          <p:spPr>
            <a:xfrm>
              <a:off x="4162649" y="4878339"/>
              <a:ext cx="205805" cy="0"/>
            </a:xfrm>
            <a:prstGeom prst="straightConnector1">
              <a:avLst/>
            </a:prstGeom>
            <a:ln w="25400">
              <a:headEnd type="triangle"/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Connecteur droit 105">
              <a:extLst>
                <a:ext uri="{FF2B5EF4-FFF2-40B4-BE49-F238E27FC236}">
                  <a16:creationId xmlns:a16="http://schemas.microsoft.com/office/drawing/2014/main" id="{94C16F45-939D-485E-8267-88DF168565BF}"/>
                </a:ext>
              </a:extLst>
            </p:cNvPr>
            <p:cNvCxnSpPr>
              <a:cxnSpLocks/>
              <a:endCxn id="121" idx="4"/>
            </p:cNvCxnSpPr>
            <p:nvPr/>
          </p:nvCxnSpPr>
          <p:spPr>
            <a:xfrm flipV="1">
              <a:off x="4330107" y="2818528"/>
              <a:ext cx="1775" cy="2056452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Connecteur droit 106">
              <a:extLst>
                <a:ext uri="{FF2B5EF4-FFF2-40B4-BE49-F238E27FC236}">
                  <a16:creationId xmlns:a16="http://schemas.microsoft.com/office/drawing/2014/main" id="{1CD5788F-FE30-4CDE-B4A9-91B6AE086C9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550250" y="3841577"/>
              <a:ext cx="2267" cy="1788799"/>
            </a:xfrm>
            <a:prstGeom prst="line">
              <a:avLst/>
            </a:prstGeom>
            <a:ln w="254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08" name="Line 10">
              <a:extLst>
                <a:ext uri="{FF2B5EF4-FFF2-40B4-BE49-F238E27FC236}">
                  <a16:creationId xmlns:a16="http://schemas.microsoft.com/office/drawing/2014/main" id="{E91B2B1D-8D89-471C-B2C9-3A514B205B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77169" y="5621047"/>
              <a:ext cx="483393" cy="533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FR" sz="1100"/>
            </a:p>
          </p:txBody>
        </p:sp>
        <p:sp>
          <p:nvSpPr>
            <p:cNvPr id="109" name="AutoShape 7">
              <a:extLst>
                <a:ext uri="{FF2B5EF4-FFF2-40B4-BE49-F238E27FC236}">
                  <a16:creationId xmlns:a16="http://schemas.microsoft.com/office/drawing/2014/main" id="{6D69A482-20C7-4155-82DC-D739CF2602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7759" y="5477554"/>
              <a:ext cx="415125" cy="465295"/>
            </a:xfrm>
            <a:prstGeom prst="parallelogram">
              <a:avLst>
                <a:gd name="adj" fmla="val 25000"/>
              </a:avLst>
            </a:prstGeom>
            <a:solidFill>
              <a:srgbClr val="87CEEB"/>
            </a:solidFill>
            <a:ln w="1260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100"/>
            </a:p>
          </p:txBody>
        </p:sp>
        <p:sp>
          <p:nvSpPr>
            <p:cNvPr id="110" name="AutoShape 7">
              <a:extLst>
                <a:ext uri="{FF2B5EF4-FFF2-40B4-BE49-F238E27FC236}">
                  <a16:creationId xmlns:a16="http://schemas.microsoft.com/office/drawing/2014/main" id="{578D0BE6-809F-4ACF-8A0E-A17773C78F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6518" y="4721300"/>
              <a:ext cx="415125" cy="465295"/>
            </a:xfrm>
            <a:prstGeom prst="parallelogram">
              <a:avLst>
                <a:gd name="adj" fmla="val 25000"/>
              </a:avLst>
            </a:prstGeom>
            <a:solidFill>
              <a:srgbClr val="87CEEB"/>
            </a:solidFill>
            <a:ln w="12600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sz="1100"/>
            </a:p>
          </p:txBody>
        </p:sp>
        <p:grpSp>
          <p:nvGrpSpPr>
            <p:cNvPr id="111" name="Group 4">
              <a:extLst>
                <a:ext uri="{FF2B5EF4-FFF2-40B4-BE49-F238E27FC236}">
                  <a16:creationId xmlns:a16="http://schemas.microsoft.com/office/drawing/2014/main" id="{0168494F-CD96-4C59-B108-EECC5EF29A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49319" y="4725144"/>
              <a:ext cx="322255" cy="501589"/>
              <a:chOff x="724" y="1842"/>
              <a:chExt cx="317" cy="317"/>
            </a:xfrm>
          </p:grpSpPr>
          <p:sp>
            <p:nvSpPr>
              <p:cNvPr id="137" name="AutoShape 5">
                <a:extLst>
                  <a:ext uri="{FF2B5EF4-FFF2-40B4-BE49-F238E27FC236}">
                    <a16:creationId xmlns:a16="http://schemas.microsoft.com/office/drawing/2014/main" id="{6D9A0020-492A-4479-BF16-B5A2D2CE84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4" y="1842"/>
                <a:ext cx="317" cy="317"/>
              </a:xfrm>
              <a:prstGeom prst="parallelogram">
                <a:avLst>
                  <a:gd name="adj" fmla="val 25000"/>
                </a:avLst>
              </a:prstGeom>
              <a:solidFill>
                <a:srgbClr val="87CEEB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  <p:sp>
            <p:nvSpPr>
              <p:cNvPr id="138" name="Line 6">
                <a:extLst>
                  <a:ext uri="{FF2B5EF4-FFF2-40B4-BE49-F238E27FC236}">
                    <a16:creationId xmlns:a16="http://schemas.microsoft.com/office/drawing/2014/main" id="{498FFD94-6EFF-4596-8E93-04DCF59D188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5" y="1842"/>
                <a:ext cx="135" cy="317"/>
              </a:xfrm>
              <a:prstGeom prst="line">
                <a:avLst/>
              </a:prstGeom>
              <a:noFill/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 sz="1100"/>
              </a:p>
            </p:txBody>
          </p:sp>
        </p:grpSp>
        <p:grpSp>
          <p:nvGrpSpPr>
            <p:cNvPr id="112" name="Group 4">
              <a:extLst>
                <a:ext uri="{FF2B5EF4-FFF2-40B4-BE49-F238E27FC236}">
                  <a16:creationId xmlns:a16="http://schemas.microsoft.com/office/drawing/2014/main" id="{E005C52C-4E21-4250-94ED-584CF7A7BE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80706" y="5447691"/>
              <a:ext cx="322255" cy="501589"/>
              <a:chOff x="724" y="1842"/>
              <a:chExt cx="317" cy="317"/>
            </a:xfrm>
          </p:grpSpPr>
          <p:sp>
            <p:nvSpPr>
              <p:cNvPr id="135" name="AutoShape 5">
                <a:extLst>
                  <a:ext uri="{FF2B5EF4-FFF2-40B4-BE49-F238E27FC236}">
                    <a16:creationId xmlns:a16="http://schemas.microsoft.com/office/drawing/2014/main" id="{354C9B72-6EA0-4A42-B355-D43E2F1580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4" y="1842"/>
                <a:ext cx="317" cy="317"/>
              </a:xfrm>
              <a:prstGeom prst="parallelogram">
                <a:avLst>
                  <a:gd name="adj" fmla="val 25000"/>
                </a:avLst>
              </a:prstGeom>
              <a:solidFill>
                <a:srgbClr val="87CEEB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  <p:sp>
            <p:nvSpPr>
              <p:cNvPr id="136" name="Line 6">
                <a:extLst>
                  <a:ext uri="{FF2B5EF4-FFF2-40B4-BE49-F238E27FC236}">
                    <a16:creationId xmlns:a16="http://schemas.microsoft.com/office/drawing/2014/main" id="{1ABD4989-7D2C-4FDE-8731-BC71D604B0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5" y="1842"/>
                <a:ext cx="135" cy="317"/>
              </a:xfrm>
              <a:prstGeom prst="line">
                <a:avLst/>
              </a:prstGeom>
              <a:noFill/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 sz="1100"/>
              </a:p>
            </p:txBody>
          </p:sp>
        </p:grpSp>
        <p:grpSp>
          <p:nvGrpSpPr>
            <p:cNvPr id="113" name="Group 4">
              <a:extLst>
                <a:ext uri="{FF2B5EF4-FFF2-40B4-BE49-F238E27FC236}">
                  <a16:creationId xmlns:a16="http://schemas.microsoft.com/office/drawing/2014/main" id="{4668BD11-3FA2-4E9D-93F0-7E2C84A2E8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194394" y="4836754"/>
              <a:ext cx="322255" cy="501589"/>
              <a:chOff x="724" y="1842"/>
              <a:chExt cx="317" cy="317"/>
            </a:xfrm>
          </p:grpSpPr>
          <p:sp>
            <p:nvSpPr>
              <p:cNvPr id="133" name="AutoShape 5">
                <a:extLst>
                  <a:ext uri="{FF2B5EF4-FFF2-40B4-BE49-F238E27FC236}">
                    <a16:creationId xmlns:a16="http://schemas.microsoft.com/office/drawing/2014/main" id="{2FAC3979-64AA-4C0D-8C33-1600A5FB61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24" y="1842"/>
                <a:ext cx="317" cy="317"/>
              </a:xfrm>
              <a:prstGeom prst="parallelogram">
                <a:avLst>
                  <a:gd name="adj" fmla="val 25000"/>
                </a:avLst>
              </a:prstGeom>
              <a:solidFill>
                <a:srgbClr val="87CEEB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100"/>
              </a:p>
            </p:txBody>
          </p:sp>
          <p:sp>
            <p:nvSpPr>
              <p:cNvPr id="134" name="Line 6">
                <a:extLst>
                  <a:ext uri="{FF2B5EF4-FFF2-40B4-BE49-F238E27FC236}">
                    <a16:creationId xmlns:a16="http://schemas.microsoft.com/office/drawing/2014/main" id="{27E07C89-372B-4777-AFE6-B54EBDF325F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5" y="1842"/>
                <a:ext cx="135" cy="317"/>
              </a:xfrm>
              <a:prstGeom prst="line">
                <a:avLst/>
              </a:prstGeom>
              <a:noFill/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 sz="1100"/>
              </a:p>
            </p:txBody>
          </p:sp>
        </p:grpSp>
        <p:sp>
          <p:nvSpPr>
            <p:cNvPr id="114" name="ZoneTexte 113">
              <a:extLst>
                <a:ext uri="{FF2B5EF4-FFF2-40B4-BE49-F238E27FC236}">
                  <a16:creationId xmlns:a16="http://schemas.microsoft.com/office/drawing/2014/main" id="{353389C8-A229-41CA-BB18-F226D27E080E}"/>
                </a:ext>
              </a:extLst>
            </p:cNvPr>
            <p:cNvSpPr txBox="1"/>
            <p:nvPr/>
          </p:nvSpPr>
          <p:spPr>
            <a:xfrm>
              <a:off x="3247147" y="5603136"/>
              <a:ext cx="5650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i="1" dirty="0"/>
                <a:t>v</a:t>
              </a:r>
              <a:r>
                <a:rPr lang="fr-FR" i="1" baseline="-25000" dirty="0"/>
                <a:t>s-</a:t>
              </a:r>
              <a:r>
                <a:rPr lang="fr-FR" i="1" baseline="-25000" dirty="0" err="1"/>
                <a:t>ref</a:t>
              </a:r>
              <a:endParaRPr lang="fr-FR" i="1" baseline="-25000" dirty="0"/>
            </a:p>
          </p:txBody>
        </p:sp>
        <p:sp>
          <p:nvSpPr>
            <p:cNvPr id="115" name="ZoneTexte 114">
              <a:extLst>
                <a:ext uri="{FF2B5EF4-FFF2-40B4-BE49-F238E27FC236}">
                  <a16:creationId xmlns:a16="http://schemas.microsoft.com/office/drawing/2014/main" id="{450C956E-8A41-424A-86D1-3CED0EE3AEA6}"/>
                </a:ext>
              </a:extLst>
            </p:cNvPr>
            <p:cNvSpPr txBox="1"/>
            <p:nvPr/>
          </p:nvSpPr>
          <p:spPr>
            <a:xfrm>
              <a:off x="3232187" y="4664264"/>
              <a:ext cx="6285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i="1" dirty="0" err="1"/>
                <a:t>v</a:t>
              </a:r>
              <a:r>
                <a:rPr lang="fr-FR" i="1" baseline="-25000" dirty="0" err="1"/>
                <a:t>m-ref</a:t>
              </a:r>
              <a:endParaRPr lang="fr-FR" i="1" baseline="-25000" dirty="0"/>
            </a:p>
          </p:txBody>
        </p:sp>
        <p:sp>
          <p:nvSpPr>
            <p:cNvPr id="116" name="Freeform 25">
              <a:extLst>
                <a:ext uri="{FF2B5EF4-FFF2-40B4-BE49-F238E27FC236}">
                  <a16:creationId xmlns:a16="http://schemas.microsoft.com/office/drawing/2014/main" id="{BB455616-65A1-4655-BB95-AD85F9B668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0387" y="5657474"/>
              <a:ext cx="191902" cy="82021"/>
            </a:xfrm>
            <a:custGeom>
              <a:avLst/>
              <a:gdLst>
                <a:gd name="T0" fmla="*/ 0 w 223"/>
                <a:gd name="T1" fmla="*/ 18 h 27"/>
                <a:gd name="T2" fmla="*/ 0 w 223"/>
                <a:gd name="T3" fmla="*/ 11 h 27"/>
                <a:gd name="T4" fmla="*/ 201 w 223"/>
                <a:gd name="T5" fmla="*/ 11 h 27"/>
                <a:gd name="T6" fmla="*/ 197 w 223"/>
                <a:gd name="T7" fmla="*/ 0 h 27"/>
                <a:gd name="T8" fmla="*/ 223 w 223"/>
                <a:gd name="T9" fmla="*/ 13 h 27"/>
                <a:gd name="T10" fmla="*/ 197 w 223"/>
                <a:gd name="T11" fmla="*/ 27 h 27"/>
                <a:gd name="T12" fmla="*/ 201 w 223"/>
                <a:gd name="T13" fmla="*/ 18 h 27"/>
                <a:gd name="T14" fmla="*/ 0 w 223"/>
                <a:gd name="T15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7">
                  <a:moveTo>
                    <a:pt x="0" y="18"/>
                  </a:moveTo>
                  <a:lnTo>
                    <a:pt x="0" y="11"/>
                  </a:lnTo>
                  <a:lnTo>
                    <a:pt x="201" y="11"/>
                  </a:lnTo>
                  <a:lnTo>
                    <a:pt x="197" y="0"/>
                  </a:lnTo>
                  <a:lnTo>
                    <a:pt x="223" y="13"/>
                  </a:lnTo>
                  <a:lnTo>
                    <a:pt x="197" y="27"/>
                  </a:lnTo>
                  <a:lnTo>
                    <a:pt x="201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Freeform 25">
              <a:extLst>
                <a:ext uri="{FF2B5EF4-FFF2-40B4-BE49-F238E27FC236}">
                  <a16:creationId xmlns:a16="http://schemas.microsoft.com/office/drawing/2014/main" id="{890E90C7-0BC4-440A-B1A8-5088B6C287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6453" y="4720025"/>
              <a:ext cx="191902" cy="82021"/>
            </a:xfrm>
            <a:custGeom>
              <a:avLst/>
              <a:gdLst>
                <a:gd name="T0" fmla="*/ 0 w 223"/>
                <a:gd name="T1" fmla="*/ 18 h 27"/>
                <a:gd name="T2" fmla="*/ 0 w 223"/>
                <a:gd name="T3" fmla="*/ 11 h 27"/>
                <a:gd name="T4" fmla="*/ 201 w 223"/>
                <a:gd name="T5" fmla="*/ 11 h 27"/>
                <a:gd name="T6" fmla="*/ 197 w 223"/>
                <a:gd name="T7" fmla="*/ 0 h 27"/>
                <a:gd name="T8" fmla="*/ 223 w 223"/>
                <a:gd name="T9" fmla="*/ 13 h 27"/>
                <a:gd name="T10" fmla="*/ 197 w 223"/>
                <a:gd name="T11" fmla="*/ 27 h 27"/>
                <a:gd name="T12" fmla="*/ 201 w 223"/>
                <a:gd name="T13" fmla="*/ 18 h 27"/>
                <a:gd name="T14" fmla="*/ 0 w 223"/>
                <a:gd name="T15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7">
                  <a:moveTo>
                    <a:pt x="0" y="18"/>
                  </a:moveTo>
                  <a:lnTo>
                    <a:pt x="0" y="11"/>
                  </a:lnTo>
                  <a:lnTo>
                    <a:pt x="201" y="11"/>
                  </a:lnTo>
                  <a:lnTo>
                    <a:pt x="197" y="0"/>
                  </a:lnTo>
                  <a:lnTo>
                    <a:pt x="223" y="13"/>
                  </a:lnTo>
                  <a:lnTo>
                    <a:pt x="197" y="27"/>
                  </a:lnTo>
                  <a:lnTo>
                    <a:pt x="201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25">
              <a:extLst>
                <a:ext uri="{FF2B5EF4-FFF2-40B4-BE49-F238E27FC236}">
                  <a16:creationId xmlns:a16="http://schemas.microsoft.com/office/drawing/2014/main" id="{FCA259D8-781B-440A-BD42-7E595353B4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905" y="4947460"/>
              <a:ext cx="191902" cy="82021"/>
            </a:xfrm>
            <a:custGeom>
              <a:avLst/>
              <a:gdLst>
                <a:gd name="T0" fmla="*/ 0 w 223"/>
                <a:gd name="T1" fmla="*/ 18 h 27"/>
                <a:gd name="T2" fmla="*/ 0 w 223"/>
                <a:gd name="T3" fmla="*/ 11 h 27"/>
                <a:gd name="T4" fmla="*/ 201 w 223"/>
                <a:gd name="T5" fmla="*/ 11 h 27"/>
                <a:gd name="T6" fmla="*/ 197 w 223"/>
                <a:gd name="T7" fmla="*/ 0 h 27"/>
                <a:gd name="T8" fmla="*/ 223 w 223"/>
                <a:gd name="T9" fmla="*/ 13 h 27"/>
                <a:gd name="T10" fmla="*/ 197 w 223"/>
                <a:gd name="T11" fmla="*/ 27 h 27"/>
                <a:gd name="T12" fmla="*/ 201 w 223"/>
                <a:gd name="T13" fmla="*/ 18 h 27"/>
                <a:gd name="T14" fmla="*/ 0 w 223"/>
                <a:gd name="T15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3" h="27">
                  <a:moveTo>
                    <a:pt x="0" y="18"/>
                  </a:moveTo>
                  <a:lnTo>
                    <a:pt x="0" y="11"/>
                  </a:lnTo>
                  <a:lnTo>
                    <a:pt x="201" y="11"/>
                  </a:lnTo>
                  <a:lnTo>
                    <a:pt x="197" y="0"/>
                  </a:lnTo>
                  <a:lnTo>
                    <a:pt x="223" y="13"/>
                  </a:lnTo>
                  <a:lnTo>
                    <a:pt x="197" y="27"/>
                  </a:lnTo>
                  <a:lnTo>
                    <a:pt x="201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ZoneTexte 118">
              <a:extLst>
                <a:ext uri="{FF2B5EF4-FFF2-40B4-BE49-F238E27FC236}">
                  <a16:creationId xmlns:a16="http://schemas.microsoft.com/office/drawing/2014/main" id="{1D15D9A6-1784-4354-BBD5-F13863B4B025}"/>
                </a:ext>
              </a:extLst>
            </p:cNvPr>
            <p:cNvSpPr txBox="1"/>
            <p:nvPr/>
          </p:nvSpPr>
          <p:spPr>
            <a:xfrm>
              <a:off x="2127772" y="4924696"/>
              <a:ext cx="67088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i="1" dirty="0" err="1"/>
                <a:t>v</a:t>
              </a:r>
              <a:r>
                <a:rPr lang="fr-FR" i="1" baseline="-25000" dirty="0" err="1"/>
                <a:t>vsi-ref</a:t>
              </a:r>
              <a:endParaRPr lang="fr-FR" i="1" baseline="-25000" dirty="0"/>
            </a:p>
          </p:txBody>
        </p:sp>
        <p:sp>
          <p:nvSpPr>
            <p:cNvPr id="120" name="Oval 16">
              <a:extLst>
                <a:ext uri="{FF2B5EF4-FFF2-40B4-BE49-F238E27FC236}">
                  <a16:creationId xmlns:a16="http://schemas.microsoft.com/office/drawing/2014/main" id="{3F6DBA05-5E2C-4BAF-9E42-8E841C9563F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684053" y="3138853"/>
              <a:ext cx="107045" cy="215443"/>
            </a:xfrm>
            <a:prstGeom prst="ellips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21" name="Oval 16">
              <a:extLst>
                <a:ext uri="{FF2B5EF4-FFF2-40B4-BE49-F238E27FC236}">
                  <a16:creationId xmlns:a16="http://schemas.microsoft.com/office/drawing/2014/main" id="{4BF5907D-75FD-4695-983C-18357637471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71982" y="2577417"/>
              <a:ext cx="119799" cy="241111"/>
            </a:xfrm>
            <a:prstGeom prst="ellips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122" name="Oval 16">
              <a:extLst>
                <a:ext uri="{FF2B5EF4-FFF2-40B4-BE49-F238E27FC236}">
                  <a16:creationId xmlns:a16="http://schemas.microsoft.com/office/drawing/2014/main" id="{90017E5E-6D89-46E2-8A15-527E9632FFE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500786" y="3600466"/>
              <a:ext cx="119799" cy="241111"/>
            </a:xfrm>
            <a:prstGeom prst="ellipse">
              <a:avLst/>
            </a:prstGeom>
            <a:noFill/>
            <a:ln w="254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/>
            </a:p>
          </p:txBody>
        </p:sp>
        <p:grpSp>
          <p:nvGrpSpPr>
            <p:cNvPr id="123" name="Grupo 647">
              <a:extLst>
                <a:ext uri="{FF2B5EF4-FFF2-40B4-BE49-F238E27FC236}">
                  <a16:creationId xmlns:a16="http://schemas.microsoft.com/office/drawing/2014/main" id="{63ABCAE8-6AC9-495D-8C63-CFC2D9FEF352}"/>
                </a:ext>
              </a:extLst>
            </p:cNvPr>
            <p:cNvGrpSpPr/>
            <p:nvPr/>
          </p:nvGrpSpPr>
          <p:grpSpPr>
            <a:xfrm>
              <a:off x="4835104" y="5184012"/>
              <a:ext cx="2130811" cy="1590477"/>
              <a:chOff x="1671102" y="5757808"/>
              <a:chExt cx="901907" cy="789043"/>
            </a:xfrm>
          </p:grpSpPr>
          <p:sp>
            <p:nvSpPr>
              <p:cNvPr id="126" name="AutoShape 23">
                <a:extLst>
                  <a:ext uri="{FF2B5EF4-FFF2-40B4-BE49-F238E27FC236}">
                    <a16:creationId xmlns:a16="http://schemas.microsoft.com/office/drawing/2014/main" id="{1A8B3FB6-39A4-4E70-9185-FD38559CF0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60233" y="6294438"/>
                <a:ext cx="252413" cy="252413"/>
              </a:xfrm>
              <a:prstGeom prst="parallelogram">
                <a:avLst>
                  <a:gd name="adj" fmla="val 25000"/>
                </a:avLst>
              </a:prstGeom>
              <a:solidFill>
                <a:srgbClr val="0000FF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27" name="Line 24">
                <a:extLst>
                  <a:ext uri="{FF2B5EF4-FFF2-40B4-BE49-F238E27FC236}">
                    <a16:creationId xmlns:a16="http://schemas.microsoft.com/office/drawing/2014/main" id="{969E7049-6EED-4A30-BBDD-7122468B5E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320594" y="5888618"/>
                <a:ext cx="0" cy="405819"/>
              </a:xfrm>
              <a:prstGeom prst="line">
                <a:avLst/>
              </a:prstGeom>
              <a:noFill/>
              <a:ln w="12700">
                <a:solidFill>
                  <a:srgbClr val="0000FF"/>
                </a:solidFill>
                <a:miter lim="800000"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28" name="AutoShape 25">
                <a:extLst>
                  <a:ext uri="{FF2B5EF4-FFF2-40B4-BE49-F238E27FC236}">
                    <a16:creationId xmlns:a16="http://schemas.microsoft.com/office/drawing/2014/main" id="{D8BA90CE-4043-4466-A81D-544840325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0414" y="6294438"/>
                <a:ext cx="252413" cy="252413"/>
              </a:xfrm>
              <a:prstGeom prst="parallelogram">
                <a:avLst>
                  <a:gd name="adj" fmla="val 25000"/>
                </a:avLst>
              </a:prstGeom>
              <a:solidFill>
                <a:srgbClr val="0000FF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29" name="AutoShape 26">
                <a:extLst>
                  <a:ext uri="{FF2B5EF4-FFF2-40B4-BE49-F238E27FC236}">
                    <a16:creationId xmlns:a16="http://schemas.microsoft.com/office/drawing/2014/main" id="{F7C40C26-EE03-4C26-A912-4ED43FB91A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20596" y="6294438"/>
                <a:ext cx="252413" cy="252413"/>
              </a:xfrm>
              <a:prstGeom prst="parallelogram">
                <a:avLst>
                  <a:gd name="adj" fmla="val 25000"/>
                </a:avLst>
              </a:prstGeom>
              <a:solidFill>
                <a:srgbClr val="0000FF"/>
              </a:solidFill>
              <a:ln w="12600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30" name="Text Box 27">
                <a:extLst>
                  <a:ext uri="{FF2B5EF4-FFF2-40B4-BE49-F238E27FC236}">
                    <a16:creationId xmlns:a16="http://schemas.microsoft.com/office/drawing/2014/main" id="{C51829E4-6DB0-4FE9-A686-7D00E013800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38330" y="6344864"/>
                <a:ext cx="292018" cy="1308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90000" tIns="46800" rIns="90000" bIns="46800">
                <a:spAutoFit/>
              </a:bodyPr>
              <a:lstStyle>
                <a:lvl1pPr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1pPr>
                <a:lvl2pPr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2pPr>
                <a:lvl3pPr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3pPr>
                <a:lvl4pPr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4pPr>
                <a:lvl5pPr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sz="2400">
                    <a:solidFill>
                      <a:schemeClr val="bg1"/>
                    </a:solidFill>
                    <a:latin typeface="Times New Roman" pitchFamily="16" charset="0"/>
                    <a:ea typeface="Droid Sans Fallback" charset="0"/>
                    <a:cs typeface="Droid Sans Fallback" charset="0"/>
                  </a:defRPr>
                </a:lvl9pPr>
              </a:lstStyle>
              <a:p>
                <a:pPr>
                  <a:buClrTx/>
                  <a:buFontTx/>
                  <a:buNone/>
                </a:pPr>
                <a:r>
                  <a:rPr lang="en-US" sz="1100" b="1" dirty="0">
                    <a:solidFill>
                      <a:srgbClr val="FFFFFF"/>
                    </a:solidFill>
                  </a:rPr>
                  <a:t>Strategy</a:t>
                </a:r>
              </a:p>
            </p:txBody>
          </p:sp>
          <p:sp>
            <p:nvSpPr>
              <p:cNvPr id="131" name="Line 24">
                <a:extLst>
                  <a:ext uri="{FF2B5EF4-FFF2-40B4-BE49-F238E27FC236}">
                    <a16:creationId xmlns:a16="http://schemas.microsoft.com/office/drawing/2014/main" id="{34EFDA55-34D2-48EF-8F29-4B58AE7E2DB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671102" y="6134270"/>
                <a:ext cx="0" cy="316186"/>
              </a:xfrm>
              <a:prstGeom prst="line">
                <a:avLst/>
              </a:prstGeom>
              <a:noFill/>
              <a:ln w="12700">
                <a:solidFill>
                  <a:srgbClr val="0000FF"/>
                </a:solidFill>
                <a:miter lim="800000"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32" name="Line 24">
                <a:extLst>
                  <a:ext uri="{FF2B5EF4-FFF2-40B4-BE49-F238E27FC236}">
                    <a16:creationId xmlns:a16="http://schemas.microsoft.com/office/drawing/2014/main" id="{96CD77DC-F981-49DF-B4F1-ABEC2264D4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1742946" y="5757808"/>
                <a:ext cx="954" cy="595400"/>
              </a:xfrm>
              <a:prstGeom prst="line">
                <a:avLst/>
              </a:prstGeom>
              <a:noFill/>
              <a:ln w="12700">
                <a:solidFill>
                  <a:srgbClr val="0000FF"/>
                </a:solidFill>
                <a:miter lim="800000"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  <p:cxnSp>
          <p:nvCxnSpPr>
            <p:cNvPr id="124" name="Connecteur droit 123">
              <a:extLst>
                <a:ext uri="{FF2B5EF4-FFF2-40B4-BE49-F238E27FC236}">
                  <a16:creationId xmlns:a16="http://schemas.microsoft.com/office/drawing/2014/main" id="{55329309-07D5-4620-B642-08B129510815}"/>
                </a:ext>
              </a:extLst>
            </p:cNvPr>
            <p:cNvCxnSpPr>
              <a:cxnSpLocks/>
            </p:cNvCxnSpPr>
            <p:nvPr/>
          </p:nvCxnSpPr>
          <p:spPr>
            <a:xfrm>
              <a:off x="4848462" y="6580185"/>
              <a:ext cx="764943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Connecteur droit 124">
              <a:extLst>
                <a:ext uri="{FF2B5EF4-FFF2-40B4-BE49-F238E27FC236}">
                  <a16:creationId xmlns:a16="http://schemas.microsoft.com/office/drawing/2014/main" id="{C2AE64B0-95CC-4BCA-B8B0-AFD18E520B3F}"/>
                </a:ext>
              </a:extLst>
            </p:cNvPr>
            <p:cNvCxnSpPr>
              <a:cxnSpLocks/>
            </p:cNvCxnSpPr>
            <p:nvPr/>
          </p:nvCxnSpPr>
          <p:spPr>
            <a:xfrm>
              <a:off x="5009813" y="6384168"/>
              <a:ext cx="764943" cy="0"/>
            </a:xfrm>
            <a:prstGeom prst="line">
              <a:avLst/>
            </a:prstGeom>
            <a:ln w="127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7" name="Rectangle 45">
            <a:extLst>
              <a:ext uri="{FF2B5EF4-FFF2-40B4-BE49-F238E27FC236}">
                <a16:creationId xmlns:a16="http://schemas.microsoft.com/office/drawing/2014/main" id="{79CFADF1-452D-4C88-BB1E-68AF56F77D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884" y="3448322"/>
            <a:ext cx="7699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fr-FR" sz="2000">
                <a:solidFill>
                  <a:srgbClr val="000000"/>
                </a:solidFill>
              </a:rPr>
              <a:t>DC bus</a:t>
            </a:r>
            <a:endParaRPr lang="en-GB" altLang="fr-FR" sz="2000"/>
          </a:p>
        </p:txBody>
      </p:sp>
      <p:sp>
        <p:nvSpPr>
          <p:cNvPr id="278" name="Line 232">
            <a:extLst>
              <a:ext uri="{FF2B5EF4-FFF2-40B4-BE49-F238E27FC236}">
                <a16:creationId xmlns:a16="http://schemas.microsoft.com/office/drawing/2014/main" id="{0FAF8B95-AF81-4922-9DC3-38909D91CC4E}"/>
              </a:ext>
            </a:extLst>
          </p:cNvPr>
          <p:cNvSpPr>
            <a:spLocks noChangeShapeType="1"/>
          </p:cNvSpPr>
          <p:nvPr/>
        </p:nvSpPr>
        <p:spPr bwMode="auto">
          <a:xfrm>
            <a:off x="213484" y="3829322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9" name="Rectangle 233">
            <a:extLst>
              <a:ext uri="{FF2B5EF4-FFF2-40B4-BE49-F238E27FC236}">
                <a16:creationId xmlns:a16="http://schemas.microsoft.com/office/drawing/2014/main" id="{D05C9F47-C5B2-48E9-9484-9CE1418BA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9949" y="3448322"/>
            <a:ext cx="993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fr-FR" sz="2000">
                <a:solidFill>
                  <a:srgbClr val="000000"/>
                </a:solidFill>
              </a:rPr>
              <a:t>5-leg VSI</a:t>
            </a:r>
            <a:endParaRPr lang="en-GB" altLang="fr-FR" sz="2000"/>
          </a:p>
        </p:txBody>
      </p:sp>
      <p:sp>
        <p:nvSpPr>
          <p:cNvPr id="280" name="Line 234">
            <a:extLst>
              <a:ext uri="{FF2B5EF4-FFF2-40B4-BE49-F238E27FC236}">
                <a16:creationId xmlns:a16="http://schemas.microsoft.com/office/drawing/2014/main" id="{A890BD87-1C62-4E4B-BB38-4959C32B3F9A}"/>
              </a:ext>
            </a:extLst>
          </p:cNvPr>
          <p:cNvSpPr>
            <a:spLocks noChangeShapeType="1"/>
          </p:cNvSpPr>
          <p:nvPr/>
        </p:nvSpPr>
        <p:spPr bwMode="auto">
          <a:xfrm>
            <a:off x="1303749" y="3829322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1" name="Rectangle 242">
            <a:extLst>
              <a:ext uri="{FF2B5EF4-FFF2-40B4-BE49-F238E27FC236}">
                <a16:creationId xmlns:a16="http://schemas.microsoft.com/office/drawing/2014/main" id="{B9552044-3B4C-49CC-A8F7-EF754E90E7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4573" y="3542609"/>
            <a:ext cx="4365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fr-FR" sz="2000">
                <a:solidFill>
                  <a:srgbClr val="000000"/>
                </a:solidFill>
              </a:rPr>
              <a:t>load</a:t>
            </a:r>
            <a:endParaRPr lang="en-GB" altLang="fr-FR" sz="2000"/>
          </a:p>
        </p:txBody>
      </p:sp>
      <p:sp>
        <p:nvSpPr>
          <p:cNvPr id="282" name="Line 243">
            <a:extLst>
              <a:ext uri="{FF2B5EF4-FFF2-40B4-BE49-F238E27FC236}">
                <a16:creationId xmlns:a16="http://schemas.microsoft.com/office/drawing/2014/main" id="{D056FBBD-85E3-4012-B16A-A15838545096}"/>
              </a:ext>
            </a:extLst>
          </p:cNvPr>
          <p:cNvSpPr>
            <a:spLocks noChangeShapeType="1"/>
          </p:cNvSpPr>
          <p:nvPr/>
        </p:nvSpPr>
        <p:spPr bwMode="auto">
          <a:xfrm>
            <a:off x="7909148" y="3923609"/>
            <a:ext cx="838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" name="Rectangle 244">
            <a:extLst>
              <a:ext uri="{FF2B5EF4-FFF2-40B4-BE49-F238E27FC236}">
                <a16:creationId xmlns:a16="http://schemas.microsoft.com/office/drawing/2014/main" id="{C3164944-DD22-4749-AEC3-AB0721D8ED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52977" y="3521649"/>
            <a:ext cx="4921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GB" altLang="fr-FR" sz="2000">
                <a:solidFill>
                  <a:srgbClr val="000000"/>
                </a:solidFill>
              </a:rPr>
              <a:t>shaft</a:t>
            </a:r>
            <a:endParaRPr lang="en-GB" altLang="fr-FR" sz="2000"/>
          </a:p>
        </p:txBody>
      </p:sp>
      <p:sp>
        <p:nvSpPr>
          <p:cNvPr id="284" name="Line 245">
            <a:extLst>
              <a:ext uri="{FF2B5EF4-FFF2-40B4-BE49-F238E27FC236}">
                <a16:creationId xmlns:a16="http://schemas.microsoft.com/office/drawing/2014/main" id="{A461A100-CB55-4137-8DA7-77948A058D71}"/>
              </a:ext>
            </a:extLst>
          </p:cNvPr>
          <p:cNvSpPr>
            <a:spLocks noChangeShapeType="1"/>
          </p:cNvSpPr>
          <p:nvPr/>
        </p:nvSpPr>
        <p:spPr bwMode="auto">
          <a:xfrm>
            <a:off x="7021215" y="3902649"/>
            <a:ext cx="7620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5" name="ZoneTexte 1"/>
          <p:cNvSpPr txBox="1">
            <a:spLocks noChangeArrowheads="1"/>
          </p:cNvSpPr>
          <p:nvPr/>
        </p:nvSpPr>
        <p:spPr bwMode="auto">
          <a:xfrm>
            <a:off x="107950" y="258763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5-phase Drive Fault Detection: project CE2I</a:t>
            </a:r>
          </a:p>
        </p:txBody>
      </p:sp>
      <p:pic>
        <p:nvPicPr>
          <p:cNvPr id="286" name="Image 25" descr="http://ce2i.pole-medee.com/wp-content/themes/clubdesistc/images/logo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306" y="6123434"/>
            <a:ext cx="1053310" cy="567716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92606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EDEE_VIDEO_OSFEA.avi">
            <a:hlinkClick r:id="" action="ppaction://media"/>
            <a:extLst>
              <a:ext uri="{FF2B5EF4-FFF2-40B4-BE49-F238E27FC236}">
                <a16:creationId xmlns:a16="http://schemas.microsoft.com/office/drawing/2014/main" id="{84901819-DF65-46A2-B0A2-1FBF26E934D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2" t="7816" r="8152" b="10780"/>
          <a:stretch/>
        </p:blipFill>
        <p:spPr bwMode="auto">
          <a:xfrm>
            <a:off x="7839" y="836712"/>
            <a:ext cx="9126711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4DB051B-0A03-4480-801C-437F3F84E9D9}"/>
              </a:ext>
            </a:extLst>
          </p:cNvPr>
          <p:cNvSpPr txBox="1"/>
          <p:nvPr/>
        </p:nvSpPr>
        <p:spPr>
          <a:xfrm>
            <a:off x="1360082" y="2123564"/>
            <a:ext cx="588623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MM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7C7D3C8-5534-41CE-9237-A26123E14C94}"/>
              </a:ext>
            </a:extLst>
          </p:cNvPr>
          <p:cNvSpPr txBox="1"/>
          <p:nvPr/>
        </p:nvSpPr>
        <p:spPr>
          <a:xfrm>
            <a:off x="4085851" y="2103388"/>
            <a:ext cx="495649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SM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8D96F0C-1988-4ECA-89FD-D325AFB92365}"/>
              </a:ext>
            </a:extLst>
          </p:cNvPr>
          <p:cNvSpPr txBox="1"/>
          <p:nvPr/>
        </p:nvSpPr>
        <p:spPr>
          <a:xfrm>
            <a:off x="1980506" y="1074222"/>
            <a:ext cx="1944216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1600" b="1" dirty="0" err="1">
                <a:solidFill>
                  <a:srgbClr val="FFFF00"/>
                </a:solidFill>
              </a:rPr>
              <a:t>Normalized</a:t>
            </a:r>
            <a:r>
              <a:rPr lang="fr-FR" sz="1600" b="1" dirty="0">
                <a:solidFill>
                  <a:srgbClr val="FFFF00"/>
                </a:solidFill>
              </a:rPr>
              <a:t> </a:t>
            </a:r>
            <a:r>
              <a:rPr lang="fr-FR" sz="1600" b="1" dirty="0" err="1">
                <a:solidFill>
                  <a:srgbClr val="FFFF00"/>
                </a:solidFill>
              </a:rPr>
              <a:t>Currents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B3EE642-429B-4D3C-A801-6588382E5C6C}"/>
              </a:ext>
            </a:extLst>
          </p:cNvPr>
          <p:cNvSpPr txBox="1"/>
          <p:nvPr/>
        </p:nvSpPr>
        <p:spPr>
          <a:xfrm>
            <a:off x="36290" y="1074222"/>
            <a:ext cx="1819601" cy="338554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1600" b="1" dirty="0" err="1">
                <a:solidFill>
                  <a:srgbClr val="FFFF00"/>
                </a:solidFill>
              </a:rPr>
              <a:t>Measured</a:t>
            </a:r>
            <a:r>
              <a:rPr lang="fr-FR" sz="1600" b="1" dirty="0">
                <a:solidFill>
                  <a:srgbClr val="FFFF00"/>
                </a:solidFill>
              </a:rPr>
              <a:t> </a:t>
            </a:r>
            <a:r>
              <a:rPr lang="fr-FR" sz="1600" b="1" dirty="0" err="1">
                <a:solidFill>
                  <a:srgbClr val="FFFF00"/>
                </a:solidFill>
              </a:rPr>
              <a:t>Currents</a:t>
            </a:r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10E47C2-36BC-4886-A6D6-53D24D0647AF}"/>
              </a:ext>
            </a:extLst>
          </p:cNvPr>
          <p:cNvSpPr txBox="1"/>
          <p:nvPr/>
        </p:nvSpPr>
        <p:spPr>
          <a:xfrm>
            <a:off x="1855891" y="4797152"/>
            <a:ext cx="1521827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b="1" dirty="0" err="1">
                <a:solidFill>
                  <a:srgbClr val="FFFF00"/>
                </a:solidFill>
              </a:rPr>
              <a:t>Fault</a:t>
            </a:r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b="1" dirty="0" err="1">
                <a:solidFill>
                  <a:srgbClr val="FFFF00"/>
                </a:solidFill>
              </a:rPr>
              <a:t>Creation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6A33C22-91BD-4703-A039-99FF221CEAB7}"/>
              </a:ext>
            </a:extLst>
          </p:cNvPr>
          <p:cNvSpPr txBox="1"/>
          <p:nvPr/>
        </p:nvSpPr>
        <p:spPr>
          <a:xfrm>
            <a:off x="6733034" y="1074222"/>
            <a:ext cx="1822935" cy="369332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5-Phase Machine</a:t>
            </a:r>
          </a:p>
        </p:txBody>
      </p:sp>
      <p:sp>
        <p:nvSpPr>
          <p:cNvPr id="10" name="ZoneTexte 1"/>
          <p:cNvSpPr txBox="1">
            <a:spLocks noChangeArrowheads="1"/>
          </p:cNvSpPr>
          <p:nvPr/>
        </p:nvSpPr>
        <p:spPr bwMode="auto">
          <a:xfrm>
            <a:off x="107950" y="258763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Open-Switch and Open-Phase Fault Detection </a:t>
            </a:r>
          </a:p>
        </p:txBody>
      </p:sp>
    </p:spTree>
    <p:extLst>
      <p:ext uri="{BB962C8B-B14F-4D97-AF65-F5344CB8AC3E}">
        <p14:creationId xmlns:p14="http://schemas.microsoft.com/office/powerpoint/2010/main" val="2470438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625077" y="1387069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altLang="fr-FR" sz="2400" b="1" dirty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t>1</a:t>
            </a:r>
          </a:p>
        </p:txBody>
      </p: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1379139" y="1326745"/>
            <a:ext cx="3382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Objective &amp; Means</a:t>
            </a:r>
          </a:p>
        </p:txBody>
      </p:sp>
      <p:sp>
        <p:nvSpPr>
          <p:cNvPr id="32" name="Text Box 14"/>
          <p:cNvSpPr txBox="1">
            <a:spLocks noChangeArrowheads="1"/>
          </p:cNvSpPr>
          <p:nvPr/>
        </p:nvSpPr>
        <p:spPr bwMode="auto">
          <a:xfrm>
            <a:off x="1341040" y="2477613"/>
            <a:ext cx="474790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Drive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Open-Phase Fault Detection </a:t>
            </a:r>
            <a:endParaRPr lang="en-US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1341041" y="5288818"/>
            <a:ext cx="6040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Infrastructure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Traction Power Supply for Railway Line</a:t>
            </a:r>
            <a:endParaRPr lang="fr-FR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341041" y="3883216"/>
            <a:ext cx="72642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latin typeface="Arial" panose="020B0604020202020204" pitchFamily="34" charset="0"/>
                <a:cs typeface="Arial"/>
              </a:rPr>
              <a:t>Vehicle Activities</a:t>
            </a:r>
            <a:endParaRPr lang="en-US" altLang="fr-FR" sz="2000" dirty="0">
              <a:latin typeface="Arial" panose="020B0604020202020204" pitchFamily="34" charset="0"/>
              <a:cs typeface="Arial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515539" y="2477613"/>
            <a:ext cx="576262" cy="576263"/>
            <a:chOff x="515539" y="3067532"/>
            <a:chExt cx="576262" cy="576263"/>
          </a:xfrm>
        </p:grpSpPr>
        <p:sp>
          <p:nvSpPr>
            <p:cNvPr id="41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2" name="Text Box 10"/>
            <p:cNvSpPr txBox="1">
              <a:spLocks noChangeArrowheads="1"/>
            </p:cNvSpPr>
            <p:nvPr/>
          </p:nvSpPr>
          <p:spPr bwMode="auto">
            <a:xfrm>
              <a:off x="625077" y="3126269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</p:grpSp>
      <p:grpSp>
        <p:nvGrpSpPr>
          <p:cNvPr id="46" name="Groupe 45"/>
          <p:cNvGrpSpPr/>
          <p:nvPr/>
        </p:nvGrpSpPr>
        <p:grpSpPr>
          <a:xfrm>
            <a:off x="515539" y="5287229"/>
            <a:ext cx="576262" cy="576263"/>
            <a:chOff x="515539" y="3067532"/>
            <a:chExt cx="576262" cy="576263"/>
          </a:xfrm>
        </p:grpSpPr>
        <p:sp>
          <p:nvSpPr>
            <p:cNvPr id="47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8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4</a:t>
              </a:r>
            </a:p>
          </p:txBody>
        </p:sp>
      </p:grpSp>
      <p:grpSp>
        <p:nvGrpSpPr>
          <p:cNvPr id="2" name="Groupe 1"/>
          <p:cNvGrpSpPr/>
          <p:nvPr/>
        </p:nvGrpSpPr>
        <p:grpSpPr>
          <a:xfrm>
            <a:off x="515539" y="3880832"/>
            <a:ext cx="576262" cy="576263"/>
            <a:chOff x="515539" y="4425085"/>
            <a:chExt cx="576262" cy="576263"/>
          </a:xfrm>
        </p:grpSpPr>
        <p:sp>
          <p:nvSpPr>
            <p:cNvPr id="23" name="Rectangle 5"/>
            <p:cNvSpPr>
              <a:spLocks noChangeArrowheads="1"/>
            </p:cNvSpPr>
            <p:nvPr/>
          </p:nvSpPr>
          <p:spPr bwMode="auto">
            <a:xfrm rot="2610129">
              <a:off x="515539" y="4425085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24" name="Text Box 11"/>
            <p:cNvSpPr txBox="1">
              <a:spLocks noChangeArrowheads="1"/>
            </p:cNvSpPr>
            <p:nvPr/>
          </p:nvSpPr>
          <p:spPr bwMode="auto">
            <a:xfrm>
              <a:off x="625077" y="4483822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515539" y="1327537"/>
            <a:ext cx="576262" cy="576263"/>
            <a:chOff x="515539" y="3067532"/>
            <a:chExt cx="576262" cy="576263"/>
          </a:xfrm>
        </p:grpSpPr>
        <p:sp>
          <p:nvSpPr>
            <p:cNvPr id="29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</p:grpSp>
      <p:grpSp>
        <p:nvGrpSpPr>
          <p:cNvPr id="5" name="Groupe 4"/>
          <p:cNvGrpSpPr/>
          <p:nvPr/>
        </p:nvGrpSpPr>
        <p:grpSpPr>
          <a:xfrm>
            <a:off x="3951665" y="3562487"/>
            <a:ext cx="3030188" cy="1726331"/>
            <a:chOff x="4146320" y="1042643"/>
            <a:chExt cx="3030188" cy="1726331"/>
          </a:xfrm>
        </p:grpSpPr>
        <p:sp>
          <p:nvSpPr>
            <p:cNvPr id="49" name="ZoneTexte 48"/>
            <p:cNvSpPr txBox="1"/>
            <p:nvPr/>
          </p:nvSpPr>
          <p:spPr>
            <a:xfrm>
              <a:off x="4146320" y="2122643"/>
              <a:ext cx="30301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dirty="0"/>
                <a:t>Florian TOURNEZ</a:t>
              </a:r>
            </a:p>
            <a:p>
              <a:pPr algn="ctr"/>
              <a:r>
                <a:rPr lang="fr-FR" dirty="0"/>
                <a:t>Ingénieur d’Etudes de la PF eV</a:t>
              </a:r>
            </a:p>
          </p:txBody>
        </p:sp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54559" y="1042643"/>
              <a:ext cx="813701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17444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625077" y="1387069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altLang="fr-FR" sz="2400" b="1" dirty="0">
                <a:solidFill>
                  <a:srgbClr val="FFFFFF"/>
                </a:solidFill>
                <a:latin typeface="Arial" panose="020B0604020202020204" pitchFamily="34" charset="0"/>
                <a:cs typeface="Arial"/>
              </a:rPr>
              <a:t>1</a:t>
            </a:r>
          </a:p>
        </p:txBody>
      </p: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1379139" y="1326745"/>
            <a:ext cx="3382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Objective &amp; Means</a:t>
            </a:r>
          </a:p>
        </p:txBody>
      </p:sp>
      <p:sp>
        <p:nvSpPr>
          <p:cNvPr id="32" name="Text Box 14"/>
          <p:cNvSpPr txBox="1">
            <a:spLocks noChangeArrowheads="1"/>
          </p:cNvSpPr>
          <p:nvPr/>
        </p:nvSpPr>
        <p:spPr bwMode="auto">
          <a:xfrm>
            <a:off x="1341040" y="2477613"/>
            <a:ext cx="474790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Drive Activities</a:t>
            </a:r>
            <a:b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: Open-Phase Fault Detection </a:t>
            </a:r>
            <a:endParaRPr lang="en-US" altLang="fr-FR" sz="24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1341041" y="5288818"/>
            <a:ext cx="6040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latin typeface="Arial" panose="020B0604020202020204" pitchFamily="34" charset="0"/>
                <a:cs typeface="Arial"/>
              </a:rPr>
              <a:t>Infrastructure Activities</a:t>
            </a:r>
            <a:br>
              <a:rPr lang="en-US" altLang="fr-FR" sz="2800" b="1" dirty="0">
                <a:latin typeface="Arial" panose="020B0604020202020204" pitchFamily="34" charset="0"/>
                <a:cs typeface="Arial"/>
              </a:rPr>
            </a:br>
            <a:r>
              <a:rPr lang="en-US" altLang="fr-FR" sz="2000" u="sng" dirty="0">
                <a:latin typeface="Arial" panose="020B0604020202020204" pitchFamily="34" charset="0"/>
                <a:cs typeface="Arial"/>
              </a:rPr>
              <a:t>Example</a:t>
            </a:r>
            <a:r>
              <a:rPr lang="en-US" altLang="fr-FR" sz="2000" dirty="0">
                <a:latin typeface="Arial" panose="020B0604020202020204" pitchFamily="34" charset="0"/>
                <a:cs typeface="Arial"/>
              </a:rPr>
              <a:t>: Traction Power Supply for Railway Line</a:t>
            </a:r>
            <a:endParaRPr lang="fr-FR" altLang="fr-FR" sz="2400" dirty="0">
              <a:latin typeface="Arial" panose="020B0604020202020204" pitchFamily="34" charset="0"/>
              <a:cs typeface="Arial"/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1341041" y="3883216"/>
            <a:ext cx="726420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fr-FR" sz="2800" b="1" dirty="0">
                <a:solidFill>
                  <a:srgbClr val="808080"/>
                </a:solidFill>
                <a:latin typeface="Arial" panose="020B0604020202020204" pitchFamily="34" charset="0"/>
                <a:cs typeface="Arial"/>
              </a:rPr>
              <a:t>Vehicle Activities</a:t>
            </a:r>
            <a:endParaRPr lang="en-US" altLang="fr-FR" sz="2000" dirty="0">
              <a:solidFill>
                <a:srgbClr val="808080"/>
              </a:solidFill>
              <a:latin typeface="Arial" panose="020B0604020202020204" pitchFamily="34" charset="0"/>
              <a:cs typeface="Arial"/>
            </a:endParaRPr>
          </a:p>
        </p:txBody>
      </p:sp>
      <p:grpSp>
        <p:nvGrpSpPr>
          <p:cNvPr id="3" name="Groupe 2"/>
          <p:cNvGrpSpPr/>
          <p:nvPr/>
        </p:nvGrpSpPr>
        <p:grpSpPr>
          <a:xfrm>
            <a:off x="515539" y="2477613"/>
            <a:ext cx="576262" cy="576263"/>
            <a:chOff x="515539" y="3067532"/>
            <a:chExt cx="576262" cy="576263"/>
          </a:xfrm>
        </p:grpSpPr>
        <p:sp>
          <p:nvSpPr>
            <p:cNvPr id="41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42" name="Text Box 10"/>
            <p:cNvSpPr txBox="1">
              <a:spLocks noChangeArrowheads="1"/>
            </p:cNvSpPr>
            <p:nvPr/>
          </p:nvSpPr>
          <p:spPr bwMode="auto">
            <a:xfrm>
              <a:off x="625077" y="3126269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2</a:t>
              </a:r>
            </a:p>
          </p:txBody>
        </p:sp>
      </p:grpSp>
      <p:grpSp>
        <p:nvGrpSpPr>
          <p:cNvPr id="25" name="Groupe 24"/>
          <p:cNvGrpSpPr/>
          <p:nvPr/>
        </p:nvGrpSpPr>
        <p:grpSpPr>
          <a:xfrm>
            <a:off x="515539" y="1327537"/>
            <a:ext cx="576262" cy="576263"/>
            <a:chOff x="515539" y="3067532"/>
            <a:chExt cx="576262" cy="576263"/>
          </a:xfrm>
        </p:grpSpPr>
        <p:sp>
          <p:nvSpPr>
            <p:cNvPr id="29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1</a:t>
              </a:r>
            </a:p>
          </p:txBody>
        </p:sp>
      </p:grpSp>
      <p:grpSp>
        <p:nvGrpSpPr>
          <p:cNvPr id="22" name="Groupe 21"/>
          <p:cNvGrpSpPr/>
          <p:nvPr/>
        </p:nvGrpSpPr>
        <p:grpSpPr>
          <a:xfrm>
            <a:off x="515539" y="3883216"/>
            <a:ext cx="576262" cy="576263"/>
            <a:chOff x="515539" y="3067532"/>
            <a:chExt cx="576262" cy="576263"/>
          </a:xfrm>
        </p:grpSpPr>
        <p:sp>
          <p:nvSpPr>
            <p:cNvPr id="26" name="Rectangle 4"/>
            <p:cNvSpPr>
              <a:spLocks noChangeArrowheads="1"/>
            </p:cNvSpPr>
            <p:nvPr/>
          </p:nvSpPr>
          <p:spPr bwMode="auto">
            <a:xfrm rot="2610129">
              <a:off x="515539" y="3067532"/>
              <a:ext cx="576262" cy="576263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23989" y="3126269"/>
              <a:ext cx="356188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33" name="Groupe 32"/>
          <p:cNvGrpSpPr/>
          <p:nvPr/>
        </p:nvGrpSpPr>
        <p:grpSpPr>
          <a:xfrm>
            <a:off x="515539" y="5292794"/>
            <a:ext cx="576262" cy="576263"/>
            <a:chOff x="515539" y="4425085"/>
            <a:chExt cx="576262" cy="576263"/>
          </a:xfrm>
        </p:grpSpPr>
        <p:sp>
          <p:nvSpPr>
            <p:cNvPr id="34" name="Rectangle 5"/>
            <p:cNvSpPr>
              <a:spLocks noChangeArrowheads="1"/>
            </p:cNvSpPr>
            <p:nvPr/>
          </p:nvSpPr>
          <p:spPr bwMode="auto">
            <a:xfrm rot="2610129">
              <a:off x="515539" y="4425085"/>
              <a:ext cx="576262" cy="576263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  <a:effectLst>
              <a:outerShdw dist="76200"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fr-FR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35" name="Text Box 11"/>
            <p:cNvSpPr txBox="1">
              <a:spLocks noChangeArrowheads="1"/>
            </p:cNvSpPr>
            <p:nvPr/>
          </p:nvSpPr>
          <p:spPr bwMode="auto">
            <a:xfrm>
              <a:off x="623990" y="4483822"/>
              <a:ext cx="356187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fr-FR" altLang="fr-FR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/>
                </a:rPr>
                <a:t>4</a:t>
              </a:r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7021066" y="5222013"/>
            <a:ext cx="1866216" cy="1442250"/>
            <a:chOff x="7160116" y="4908266"/>
            <a:chExt cx="1866216" cy="1442250"/>
          </a:xfrm>
        </p:grpSpPr>
        <p:sp>
          <p:nvSpPr>
            <p:cNvPr id="37" name="ZoneTexte 36"/>
            <p:cNvSpPr txBox="1"/>
            <p:nvPr/>
          </p:nvSpPr>
          <p:spPr>
            <a:xfrm>
              <a:off x="7160116" y="5981184"/>
              <a:ext cx="18662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dirty="0"/>
                <a:t>Philippe DELARUE</a:t>
              </a:r>
            </a:p>
          </p:txBody>
        </p:sp>
        <p:pic>
          <p:nvPicPr>
            <p:cNvPr id="38" name="Image 37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9138" y="4908266"/>
              <a:ext cx="848173" cy="108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47873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e 34"/>
          <p:cNvGrpSpPr/>
          <p:nvPr/>
        </p:nvGrpSpPr>
        <p:grpSpPr>
          <a:xfrm>
            <a:off x="18496" y="1658841"/>
            <a:ext cx="9103600" cy="2953476"/>
            <a:chOff x="-36814" y="2775572"/>
            <a:chExt cx="9103600" cy="2953476"/>
          </a:xfrm>
        </p:grpSpPr>
        <p:pic>
          <p:nvPicPr>
            <p:cNvPr id="1026" name="Picture 2" descr="H:\prépowerpointjuin2008\polyphase\2016 plateforme polyphasé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814" y="2775572"/>
              <a:ext cx="9103600" cy="2953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2" name="Connecteur droit avec flèche 31"/>
            <p:cNvCxnSpPr/>
            <p:nvPr/>
          </p:nvCxnSpPr>
          <p:spPr>
            <a:xfrm flipH="1">
              <a:off x="1745687" y="3520172"/>
              <a:ext cx="501329" cy="1055851"/>
            </a:xfrm>
            <a:prstGeom prst="straightConnector1">
              <a:avLst/>
            </a:prstGeom>
            <a:ln w="317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ZoneTexte 27"/>
            <p:cNvSpPr txBox="1"/>
            <p:nvPr/>
          </p:nvSpPr>
          <p:spPr>
            <a:xfrm>
              <a:off x="6556108" y="3120123"/>
              <a:ext cx="1806479" cy="7386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rgbClr val="FFFF00"/>
                  </a:solidFill>
                </a:rPr>
                <a:t>5-phase 48V PM drive for </a:t>
              </a:r>
              <a:r>
                <a:rPr lang="fr-FR" sz="1400" b="1" dirty="0" err="1">
                  <a:solidFill>
                    <a:srgbClr val="FFFF00"/>
                  </a:solidFill>
                </a:rPr>
                <a:t>mild-hybrid</a:t>
              </a:r>
              <a:r>
                <a:rPr lang="fr-FR" sz="1400" b="1" dirty="0">
                  <a:solidFill>
                    <a:srgbClr val="FFFF00"/>
                  </a:solidFill>
                </a:rPr>
                <a:t> automotive (VALEO)</a:t>
              </a:r>
              <a:endParaRPr lang="fr-FR" sz="1400" dirty="0">
                <a:solidFill>
                  <a:srgbClr val="FFFF00"/>
                </a:solidFill>
              </a:endParaRPr>
            </a:p>
          </p:txBody>
        </p:sp>
        <p:cxnSp>
          <p:nvCxnSpPr>
            <p:cNvPr id="31" name="Connecteur droit avec flèche 30"/>
            <p:cNvCxnSpPr/>
            <p:nvPr/>
          </p:nvCxnSpPr>
          <p:spPr>
            <a:xfrm>
              <a:off x="7469812" y="3858787"/>
              <a:ext cx="141543" cy="1161418"/>
            </a:xfrm>
            <a:prstGeom prst="straightConnector1">
              <a:avLst/>
            </a:prstGeom>
            <a:ln w="317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ZoneTexte 32"/>
            <p:cNvSpPr txBox="1"/>
            <p:nvPr/>
          </p:nvSpPr>
          <p:spPr>
            <a:xfrm>
              <a:off x="1218881" y="2994780"/>
              <a:ext cx="1999962" cy="5232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rgbClr val="FFFF00"/>
                  </a:solidFill>
                </a:rPr>
                <a:t>Dual 6-phase PM drive</a:t>
              </a:r>
            </a:p>
            <a:p>
              <a:pPr algn="ctr"/>
              <a:r>
                <a:rPr lang="fr-FR" sz="1400" b="1" dirty="0">
                  <a:solidFill>
                    <a:srgbClr val="FFFF00"/>
                  </a:solidFill>
                </a:rPr>
                <a:t>(THALES ALENIA SPACE)</a:t>
              </a:r>
            </a:p>
          </p:txBody>
        </p:sp>
        <p:cxnSp>
          <p:nvCxnSpPr>
            <p:cNvPr id="36" name="Connecteur droit avec flèche 35"/>
            <p:cNvCxnSpPr/>
            <p:nvPr/>
          </p:nvCxnSpPr>
          <p:spPr>
            <a:xfrm flipH="1">
              <a:off x="1412649" y="3520172"/>
              <a:ext cx="834367" cy="1055851"/>
            </a:xfrm>
            <a:prstGeom prst="straightConnector1">
              <a:avLst/>
            </a:prstGeom>
            <a:ln w="317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ZoneTexte 38"/>
            <p:cNvSpPr txBox="1"/>
            <p:nvPr/>
          </p:nvSpPr>
          <p:spPr>
            <a:xfrm>
              <a:off x="2448269" y="4209687"/>
              <a:ext cx="1045269" cy="7386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rgbClr val="FFFF00"/>
                  </a:solidFill>
                </a:rPr>
                <a:t>5-phase </a:t>
              </a:r>
              <a:r>
                <a:rPr lang="fr-FR" sz="1400" b="1" dirty="0" err="1">
                  <a:solidFill>
                    <a:srgbClr val="FFFF00"/>
                  </a:solidFill>
                </a:rPr>
                <a:t>trapezoidal</a:t>
              </a:r>
              <a:r>
                <a:rPr lang="fr-FR" sz="1400" b="1" dirty="0">
                  <a:solidFill>
                    <a:srgbClr val="FFFF00"/>
                  </a:solidFill>
                </a:rPr>
                <a:t> PM drive</a:t>
              </a:r>
            </a:p>
          </p:txBody>
        </p:sp>
        <p:cxnSp>
          <p:nvCxnSpPr>
            <p:cNvPr id="40" name="Connecteur droit avec flèche 39"/>
            <p:cNvCxnSpPr>
              <a:cxnSpLocks/>
            </p:cNvCxnSpPr>
            <p:nvPr/>
          </p:nvCxnSpPr>
          <p:spPr>
            <a:xfrm>
              <a:off x="2967096" y="4960927"/>
              <a:ext cx="0" cy="484297"/>
            </a:xfrm>
            <a:prstGeom prst="straightConnector1">
              <a:avLst/>
            </a:prstGeom>
            <a:ln w="317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ZoneTexte 41"/>
            <p:cNvSpPr txBox="1"/>
            <p:nvPr/>
          </p:nvSpPr>
          <p:spPr>
            <a:xfrm>
              <a:off x="4096750" y="3663277"/>
              <a:ext cx="1279879" cy="73866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solidFill>
                    <a:srgbClr val="FFFF00"/>
                  </a:solidFill>
                </a:rPr>
                <a:t>5-phase bi-</a:t>
              </a:r>
              <a:r>
                <a:rPr lang="fr-FR" sz="1400" b="1" dirty="0" err="1">
                  <a:solidFill>
                    <a:srgbClr val="FFFF00"/>
                  </a:solidFill>
                </a:rPr>
                <a:t>harmonic</a:t>
              </a:r>
              <a:r>
                <a:rPr lang="fr-FR" sz="1400" b="1" dirty="0">
                  <a:solidFill>
                    <a:srgbClr val="FFFF00"/>
                  </a:solidFill>
                </a:rPr>
                <a:t>  PM drive</a:t>
              </a:r>
            </a:p>
          </p:txBody>
        </p:sp>
        <p:cxnSp>
          <p:nvCxnSpPr>
            <p:cNvPr id="44" name="Connecteur droit avec flèche 43"/>
            <p:cNvCxnSpPr>
              <a:cxnSpLocks/>
            </p:cNvCxnSpPr>
            <p:nvPr/>
          </p:nvCxnSpPr>
          <p:spPr>
            <a:xfrm>
              <a:off x="4735398" y="4404622"/>
              <a:ext cx="0" cy="1112610"/>
            </a:xfrm>
            <a:prstGeom prst="straightConnector1">
              <a:avLst/>
            </a:prstGeom>
            <a:ln w="31750">
              <a:solidFill>
                <a:srgbClr val="FFFF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ZoneTexte 1">
            <a:extLst>
              <a:ext uri="{FF2B5EF4-FFF2-40B4-BE49-F238E27FC236}">
                <a16:creationId xmlns:a16="http://schemas.microsoft.com/office/drawing/2014/main" id="{0C70F15F-6DAA-4831-9E40-AFF803831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433" y="4880044"/>
            <a:ext cx="8317210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285750" indent="-28575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fr-FR" b="1" dirty="0"/>
              <a:t>Two 7-phase PM </a:t>
            </a:r>
            <a:r>
              <a:rPr lang="en-US" altLang="fr-FR" dirty="0"/>
              <a:t>generators, </a:t>
            </a:r>
            <a:r>
              <a:rPr lang="en-US" altLang="fr-FR" b="1" dirty="0"/>
              <a:t>Two 5-phase PMSM </a:t>
            </a:r>
            <a:r>
              <a:rPr lang="en-US" altLang="fr-FR" dirty="0"/>
              <a:t>drives, </a:t>
            </a:r>
            <a:r>
              <a:rPr lang="en-US" altLang="fr-FR" b="1" dirty="0"/>
              <a:t>Two 6-phase PMSM</a:t>
            </a:r>
            <a:r>
              <a:rPr lang="en-US" altLang="fr-FR" dirty="0"/>
              <a:t> drives</a:t>
            </a:r>
          </a:p>
          <a:p>
            <a:pPr marL="285750" indent="-28575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fr-FR" dirty="0"/>
              <a:t>Power Supplies and Electronic Loads: 5 to 15 kW / 12V, 48V to 500 V</a:t>
            </a:r>
          </a:p>
          <a:p>
            <a:pPr marL="285750" indent="-28575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fr-FR" b="1" dirty="0"/>
              <a:t>5 Industrial</a:t>
            </a:r>
            <a:r>
              <a:rPr lang="en-US" altLang="fr-FR" dirty="0"/>
              <a:t> 3-phase drives for </a:t>
            </a:r>
            <a:r>
              <a:rPr lang="en-US" altLang="fr-FR" b="1" dirty="0"/>
              <a:t>mechanical</a:t>
            </a:r>
            <a:r>
              <a:rPr lang="en-US" altLang="fr-FR" dirty="0"/>
              <a:t> load emulation (</a:t>
            </a:r>
            <a:r>
              <a:rPr lang="en-US" altLang="fr-FR" b="1" dirty="0" err="1"/>
              <a:t>Parvex</a:t>
            </a:r>
            <a:r>
              <a:rPr lang="en-US" altLang="fr-FR" b="1" dirty="0"/>
              <a:t> Drives</a:t>
            </a:r>
            <a:r>
              <a:rPr lang="en-US" altLang="fr-FR" dirty="0"/>
              <a:t>)</a:t>
            </a:r>
          </a:p>
          <a:p>
            <a:pPr marL="285750" indent="-285750" eaLnBrk="1" hangingPunct="1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en-US" altLang="fr-FR" dirty="0"/>
              <a:t>Rapid prototyping control: </a:t>
            </a:r>
            <a:r>
              <a:rPr lang="en-US" altLang="fr-FR" b="1" dirty="0" err="1"/>
              <a:t>Dspace</a:t>
            </a:r>
            <a:r>
              <a:rPr lang="en-US" altLang="fr-FR" dirty="0"/>
              <a:t> 1005, 1006, </a:t>
            </a:r>
            <a:r>
              <a:rPr lang="en-US" altLang="fr-FR" dirty="0" err="1"/>
              <a:t>MicroLabox</a:t>
            </a:r>
            <a:r>
              <a:rPr lang="en-US" altLang="fr-FR" dirty="0"/>
              <a:t>, </a:t>
            </a:r>
            <a:r>
              <a:rPr lang="en-US" altLang="fr-FR" b="1" dirty="0"/>
              <a:t>Opal–RT</a:t>
            </a:r>
            <a:endParaRPr lang="en-US" altLang="fr-FR" dirty="0"/>
          </a:p>
        </p:txBody>
      </p:sp>
      <p:pic>
        <p:nvPicPr>
          <p:cNvPr id="18" name="Picture 74" descr="L2EP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4142" y="1035975"/>
            <a:ext cx="1488259" cy="338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e 21"/>
          <p:cNvGrpSpPr/>
          <p:nvPr/>
        </p:nvGrpSpPr>
        <p:grpSpPr>
          <a:xfrm>
            <a:off x="4140790" y="931324"/>
            <a:ext cx="805084" cy="547543"/>
            <a:chOff x="6580064" y="3717033"/>
            <a:chExt cx="1164653" cy="792088"/>
          </a:xfrm>
        </p:grpSpPr>
        <p:pic>
          <p:nvPicPr>
            <p:cNvPr id="24" name="Picture 4" descr="eV_logo_bis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0064" y="3717033"/>
              <a:ext cx="1055601" cy="7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 Box 5"/>
            <p:cNvSpPr txBox="1">
              <a:spLocks noChangeArrowheads="1"/>
            </p:cNvSpPr>
            <p:nvPr/>
          </p:nvSpPr>
          <p:spPr bwMode="auto">
            <a:xfrm>
              <a:off x="7313861" y="4192515"/>
              <a:ext cx="430856" cy="2226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fr-FR" sz="500" b="1" dirty="0">
                  <a:latin typeface="+mn-lt"/>
                </a:rPr>
                <a:t>electricity</a:t>
              </a:r>
            </a:p>
            <a:p>
              <a:pPr eaLnBrk="1" hangingPunct="1"/>
              <a:r>
                <a:rPr lang="en-US" altLang="fr-FR" sz="500" b="1" dirty="0">
                  <a:latin typeface="+mn-lt"/>
                </a:rPr>
                <a:t>&amp; Vehicles</a:t>
              </a:r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111505" y="971747"/>
            <a:ext cx="2046324" cy="466697"/>
            <a:chOff x="138469" y="974264"/>
            <a:chExt cx="2046324" cy="466697"/>
          </a:xfrm>
        </p:grpSpPr>
        <p:pic>
          <p:nvPicPr>
            <p:cNvPr id="20" name="Image 19" descr="AM ParisTech logo copie.jp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1124" y="976414"/>
              <a:ext cx="1433669" cy="464547"/>
            </a:xfrm>
            <a:prstGeom prst="rect">
              <a:avLst/>
            </a:prstGeom>
          </p:spPr>
        </p:pic>
        <p:sp>
          <p:nvSpPr>
            <p:cNvPr id="2" name="ZoneTexte 1"/>
            <p:cNvSpPr txBox="1"/>
            <p:nvPr/>
          </p:nvSpPr>
          <p:spPr>
            <a:xfrm>
              <a:off x="138469" y="974264"/>
              <a:ext cx="62857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dirty="0"/>
                <a:t>site</a:t>
              </a:r>
            </a:p>
          </p:txBody>
        </p:sp>
      </p:grpSp>
      <p:sp>
        <p:nvSpPr>
          <p:cNvPr id="26" name="ZoneTexte 1"/>
          <p:cNvSpPr txBox="1">
            <a:spLocks noChangeArrowheads="1"/>
          </p:cNvSpPr>
          <p:nvPr/>
        </p:nvSpPr>
        <p:spPr bwMode="auto">
          <a:xfrm>
            <a:off x="96838" y="262255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1 – </a:t>
            </a:r>
            <a:r>
              <a:rPr lang="en-US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eV platform: drive activities</a:t>
            </a:r>
          </a:p>
        </p:txBody>
      </p:sp>
    </p:spTree>
    <p:extLst>
      <p:ext uri="{BB962C8B-B14F-4D97-AF65-F5344CB8AC3E}">
        <p14:creationId xmlns:p14="http://schemas.microsoft.com/office/powerpoint/2010/main" val="11732241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9" descr="http://megevh.univ-lille1.fr/uploads/autoriser/images/Plateformes/Plateforme%20eV/florianEVplatform/map_MEGEVH3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75779" y="3926202"/>
            <a:ext cx="2669809" cy="2936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angle 7"/>
          <p:cNvSpPr>
            <a:spLocks noChangeArrowheads="1"/>
          </p:cNvSpPr>
          <p:nvPr/>
        </p:nvSpPr>
        <p:spPr bwMode="auto">
          <a:xfrm>
            <a:off x="1042988" y="1125538"/>
            <a:ext cx="4781550" cy="2173287"/>
          </a:xfrm>
          <a:prstGeom prst="rect">
            <a:avLst/>
          </a:prstGeom>
          <a:solidFill>
            <a:srgbClr val="99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 sz="2000">
              <a:latin typeface="Times New Roman" panose="02020603050405020304" pitchFamily="18" charset="0"/>
            </a:endParaRPr>
          </a:p>
        </p:txBody>
      </p:sp>
      <p:sp>
        <p:nvSpPr>
          <p:cNvPr id="14339" name="Rectangle 8"/>
          <p:cNvSpPr>
            <a:spLocks noChangeArrowheads="1"/>
          </p:cNvSpPr>
          <p:nvPr/>
        </p:nvSpPr>
        <p:spPr bwMode="auto">
          <a:xfrm>
            <a:off x="1204913" y="1285486"/>
            <a:ext cx="4502150" cy="369887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 sz="2000">
              <a:latin typeface="Times New Roman" panose="02020603050405020304" pitchFamily="18" charset="0"/>
            </a:endParaRPr>
          </a:p>
        </p:txBody>
      </p:sp>
      <p:sp>
        <p:nvSpPr>
          <p:cNvPr id="14340" name="Rectangle 9"/>
          <p:cNvSpPr>
            <a:spLocks noChangeArrowheads="1"/>
          </p:cNvSpPr>
          <p:nvPr/>
        </p:nvSpPr>
        <p:spPr bwMode="auto">
          <a:xfrm>
            <a:off x="2571131" y="1285763"/>
            <a:ext cx="17697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MEGEVH-macro</a:t>
            </a:r>
            <a:endParaRPr lang="en-US" altLang="fr-FR" sz="2400" dirty="0">
              <a:latin typeface="Arial" panose="020B0604020202020204" pitchFamily="34" charset="0"/>
            </a:endParaRPr>
          </a:p>
        </p:txBody>
      </p:sp>
      <p:sp>
        <p:nvSpPr>
          <p:cNvPr id="14341" name="Rectangle 10"/>
          <p:cNvSpPr>
            <a:spLocks noChangeArrowheads="1"/>
          </p:cNvSpPr>
          <p:nvPr/>
        </p:nvSpPr>
        <p:spPr bwMode="auto">
          <a:xfrm>
            <a:off x="1204913" y="1770063"/>
            <a:ext cx="4502150" cy="369887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 sz="2000">
              <a:latin typeface="Times New Roman" panose="02020603050405020304" pitchFamily="18" charset="0"/>
            </a:endParaRPr>
          </a:p>
        </p:txBody>
      </p:sp>
      <p:sp>
        <p:nvSpPr>
          <p:cNvPr id="14342" name="Rectangle 11"/>
          <p:cNvSpPr>
            <a:spLocks noChangeArrowheads="1"/>
          </p:cNvSpPr>
          <p:nvPr/>
        </p:nvSpPr>
        <p:spPr bwMode="auto">
          <a:xfrm>
            <a:off x="2468538" y="1801118"/>
            <a:ext cx="19749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MEGEVH-strategy</a:t>
            </a:r>
            <a:endParaRPr lang="en-US" altLang="fr-FR" sz="2000" dirty="0">
              <a:latin typeface="Arial" panose="020B0604020202020204" pitchFamily="34" charset="0"/>
            </a:endParaRPr>
          </a:p>
        </p:txBody>
      </p:sp>
      <p:sp>
        <p:nvSpPr>
          <p:cNvPr id="14343" name="Rectangle 12"/>
          <p:cNvSpPr>
            <a:spLocks noChangeArrowheads="1"/>
          </p:cNvSpPr>
          <p:nvPr/>
        </p:nvSpPr>
        <p:spPr bwMode="auto">
          <a:xfrm>
            <a:off x="1204913" y="2254250"/>
            <a:ext cx="4502150" cy="371475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 sz="2000">
              <a:latin typeface="Times New Roman" panose="02020603050405020304" pitchFamily="18" charset="0"/>
            </a:endParaRPr>
          </a:p>
        </p:txBody>
      </p:sp>
      <p:sp>
        <p:nvSpPr>
          <p:cNvPr id="14344" name="Rectangle 13"/>
          <p:cNvSpPr>
            <a:spLocks noChangeArrowheads="1"/>
          </p:cNvSpPr>
          <p:nvPr/>
        </p:nvSpPr>
        <p:spPr bwMode="auto">
          <a:xfrm>
            <a:off x="2231294" y="2286099"/>
            <a:ext cx="244938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MEGEVH-optimization</a:t>
            </a:r>
            <a:endParaRPr lang="en-US" altLang="fr-FR" sz="2000" dirty="0">
              <a:latin typeface="Arial" panose="020B0604020202020204" pitchFamily="34" charset="0"/>
            </a:endParaRPr>
          </a:p>
        </p:txBody>
      </p:sp>
      <p:sp>
        <p:nvSpPr>
          <p:cNvPr id="14345" name="Rectangle 14"/>
          <p:cNvSpPr>
            <a:spLocks noChangeArrowheads="1"/>
          </p:cNvSpPr>
          <p:nvPr/>
        </p:nvSpPr>
        <p:spPr bwMode="auto">
          <a:xfrm>
            <a:off x="1335088" y="2738438"/>
            <a:ext cx="1752600" cy="369887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 sz="2000">
              <a:latin typeface="Times New Roman" panose="02020603050405020304" pitchFamily="18" charset="0"/>
            </a:endParaRPr>
          </a:p>
        </p:txBody>
      </p:sp>
      <p:sp>
        <p:nvSpPr>
          <p:cNvPr id="14346" name="Rectangle 16"/>
          <p:cNvSpPr>
            <a:spLocks noChangeArrowheads="1"/>
          </p:cNvSpPr>
          <p:nvPr/>
        </p:nvSpPr>
        <p:spPr bwMode="auto">
          <a:xfrm>
            <a:off x="3635375" y="2730500"/>
            <a:ext cx="1995488" cy="371475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fr-FR" altLang="fr-FR" sz="2000">
              <a:latin typeface="Times New Roman" panose="02020603050405020304" pitchFamily="18" charset="0"/>
            </a:endParaRPr>
          </a:p>
        </p:txBody>
      </p:sp>
      <p:sp>
        <p:nvSpPr>
          <p:cNvPr id="14347" name="Rectangle 17"/>
          <p:cNvSpPr>
            <a:spLocks noChangeArrowheads="1"/>
          </p:cNvSpPr>
          <p:nvPr/>
        </p:nvSpPr>
        <p:spPr bwMode="auto">
          <a:xfrm>
            <a:off x="3677729" y="2762349"/>
            <a:ext cx="19107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MEGEVH-storage</a:t>
            </a:r>
            <a:endParaRPr lang="en-US" altLang="fr-FR" sz="2000" dirty="0">
              <a:latin typeface="Arial" panose="020B0604020202020204" pitchFamily="34" charset="0"/>
            </a:endParaRPr>
          </a:p>
        </p:txBody>
      </p:sp>
      <p:sp>
        <p:nvSpPr>
          <p:cNvPr id="14348" name="Rectangle 19"/>
          <p:cNvSpPr>
            <a:spLocks noChangeArrowheads="1"/>
          </p:cNvSpPr>
          <p:nvPr/>
        </p:nvSpPr>
        <p:spPr bwMode="auto">
          <a:xfrm>
            <a:off x="1518891" y="2769493"/>
            <a:ext cx="138499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b="1" dirty="0">
                <a:latin typeface="Arial" panose="020B0604020202020204" pitchFamily="34" charset="0"/>
              </a:rPr>
              <a:t>MEGEVH-FC</a:t>
            </a:r>
            <a:endParaRPr lang="en-US" altLang="fr-FR" sz="2000" dirty="0">
              <a:latin typeface="Arial" panose="020B0604020202020204" pitchFamily="34" charset="0"/>
            </a:endParaRPr>
          </a:p>
        </p:txBody>
      </p:sp>
      <p:sp>
        <p:nvSpPr>
          <p:cNvPr id="14361" name="Line 21"/>
          <p:cNvSpPr>
            <a:spLocks noChangeShapeType="1"/>
          </p:cNvSpPr>
          <p:nvPr/>
        </p:nvSpPr>
        <p:spPr bwMode="auto">
          <a:xfrm>
            <a:off x="1938664" y="3284538"/>
            <a:ext cx="0" cy="504825"/>
          </a:xfrm>
          <a:prstGeom prst="line">
            <a:avLst/>
          </a:prstGeom>
          <a:noFill/>
          <a:ln w="50800">
            <a:solidFill>
              <a:srgbClr val="9933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62" name="Rectangle 18"/>
          <p:cNvSpPr>
            <a:spLocks noChangeArrowheads="1"/>
          </p:cNvSpPr>
          <p:nvPr/>
        </p:nvSpPr>
        <p:spPr bwMode="auto">
          <a:xfrm>
            <a:off x="1043148" y="3789363"/>
            <a:ext cx="4825306" cy="1223963"/>
          </a:xfrm>
          <a:prstGeom prst="rect">
            <a:avLst/>
          </a:prstGeom>
          <a:solidFill>
            <a:srgbClr val="FFCC66"/>
          </a:solidFill>
          <a:ln w="9525">
            <a:solidFill>
              <a:srgbClr val="FFCC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4363" name="Line 21"/>
          <p:cNvSpPr>
            <a:spLocks noChangeShapeType="1"/>
          </p:cNvSpPr>
          <p:nvPr/>
        </p:nvSpPr>
        <p:spPr bwMode="auto">
          <a:xfrm>
            <a:off x="5004694" y="3284538"/>
            <a:ext cx="0" cy="504825"/>
          </a:xfrm>
          <a:prstGeom prst="line">
            <a:avLst/>
          </a:prstGeom>
          <a:noFill/>
          <a:ln w="50800">
            <a:solidFill>
              <a:srgbClr val="9933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64" name="Rectangle 15"/>
          <p:cNvSpPr>
            <a:spLocks noChangeArrowheads="1"/>
          </p:cNvSpPr>
          <p:nvPr/>
        </p:nvSpPr>
        <p:spPr bwMode="auto">
          <a:xfrm>
            <a:off x="2217915" y="3478316"/>
            <a:ext cx="23852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i="1" dirty="0">
                <a:latin typeface="Arial" panose="020B0604020202020204" pitchFamily="34" charset="0"/>
              </a:rPr>
              <a:t>Experimental Platforms</a:t>
            </a:r>
            <a:endParaRPr lang="en-US" altLang="fr-FR" sz="2000" i="1" dirty="0">
              <a:latin typeface="Arial" panose="020B0604020202020204" pitchFamily="34" charset="0"/>
            </a:endParaRPr>
          </a:p>
        </p:txBody>
      </p:sp>
      <p:pic>
        <p:nvPicPr>
          <p:cNvPr id="14365" name="Picture 21" descr="L2EP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088" y="3905250"/>
            <a:ext cx="148300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6" name="Picture 22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088" y="3917950"/>
            <a:ext cx="287391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67" name="Line 21"/>
          <p:cNvSpPr>
            <a:spLocks noChangeShapeType="1"/>
          </p:cNvSpPr>
          <p:nvPr/>
        </p:nvSpPr>
        <p:spPr bwMode="auto">
          <a:xfrm>
            <a:off x="1938664" y="5013325"/>
            <a:ext cx="0" cy="504825"/>
          </a:xfrm>
          <a:prstGeom prst="line">
            <a:avLst/>
          </a:prstGeom>
          <a:noFill/>
          <a:ln w="50800">
            <a:solidFill>
              <a:srgbClr val="9933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68" name="Rectangle 24"/>
          <p:cNvSpPr>
            <a:spLocks noChangeArrowheads="1"/>
          </p:cNvSpPr>
          <p:nvPr/>
        </p:nvSpPr>
        <p:spPr bwMode="auto">
          <a:xfrm>
            <a:off x="179388" y="5518150"/>
            <a:ext cx="6770354" cy="1223963"/>
          </a:xfrm>
          <a:prstGeom prst="rect">
            <a:avLst/>
          </a:prstGeom>
          <a:solidFill>
            <a:srgbClr val="FFCC66"/>
          </a:solidFill>
          <a:ln w="9525">
            <a:solidFill>
              <a:srgbClr val="FFCC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4369" name="Line 21"/>
          <p:cNvSpPr>
            <a:spLocks noChangeShapeType="1"/>
          </p:cNvSpPr>
          <p:nvPr/>
        </p:nvSpPr>
        <p:spPr bwMode="auto">
          <a:xfrm>
            <a:off x="5004694" y="5013325"/>
            <a:ext cx="0" cy="504825"/>
          </a:xfrm>
          <a:prstGeom prst="line">
            <a:avLst/>
          </a:prstGeom>
          <a:noFill/>
          <a:ln w="50800">
            <a:solidFill>
              <a:srgbClr val="9933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70" name="Rectangle 15"/>
          <p:cNvSpPr>
            <a:spLocks noChangeArrowheads="1"/>
          </p:cNvSpPr>
          <p:nvPr/>
        </p:nvSpPr>
        <p:spPr bwMode="auto">
          <a:xfrm>
            <a:off x="2425686" y="5199729"/>
            <a:ext cx="19919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altLang="fr-FR" i="1" dirty="0">
                <a:latin typeface="Arial" panose="020B0604020202020204" pitchFamily="34" charset="0"/>
              </a:rPr>
              <a:t>Reference Vehicles</a:t>
            </a:r>
            <a:endParaRPr lang="en-US" altLang="fr-FR" sz="2000" i="1" dirty="0">
              <a:latin typeface="Arial" panose="020B0604020202020204" pitchFamily="34" charset="0"/>
            </a:endParaRPr>
          </a:p>
        </p:txBody>
      </p:sp>
      <p:pic>
        <p:nvPicPr>
          <p:cNvPr id="14371" name="Picture 39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5935" y="6429375"/>
            <a:ext cx="649408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372" name="Object 28"/>
          <p:cNvGraphicFramePr>
            <a:graphicFrameLocks noChangeAspect="1"/>
          </p:cNvGraphicFramePr>
          <p:nvPr/>
        </p:nvGraphicFramePr>
        <p:xfrm>
          <a:off x="3944048" y="6403975"/>
          <a:ext cx="719271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65" name="Image Photo Editor" r:id="rId8" imgW="1848108" imgH="676369" progId="MSPhotoEd.3">
                  <p:embed/>
                </p:oleObj>
              </mc:Choice>
              <mc:Fallback>
                <p:oleObj name="Image Photo Editor" r:id="rId8" imgW="1848108" imgH="676369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4048" y="6403975"/>
                        <a:ext cx="719271" cy="263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73" name="Picture 29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028" y="6448425"/>
            <a:ext cx="1081288" cy="17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78" name="Picture 34" descr="Pac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4074" y="3905250"/>
            <a:ext cx="125594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9" name="Picture 35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3344" y="3905250"/>
            <a:ext cx="503331" cy="2190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0" name="Picture 36" descr="Mth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883" y="3905250"/>
            <a:ext cx="111939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1" name="Picture 39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883" y="4751388"/>
            <a:ext cx="492216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2" name="Picture 38" descr="DPE2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9558" y="5643563"/>
            <a:ext cx="989196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3" name="Picture 39" descr="HY4-2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9592" y="5656263"/>
            <a:ext cx="1278174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5" name="Picture 41" descr="Gruau-2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2256" y="5643563"/>
            <a:ext cx="86376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6" name="Picture 42" descr="ecce2-v2"/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6419" y="5643563"/>
            <a:ext cx="860584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7" name="Picture 43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8237" y="6426200"/>
            <a:ext cx="503331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8" name="Picture 44" descr="Tazai2"/>
          <p:cNvPicPr>
            <a:picLocks noChangeAspect="1" noChangeArrowheads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931" y="5651500"/>
            <a:ext cx="989196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9" name="Picture 45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138" y="6397625"/>
            <a:ext cx="287391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1" name="Line 47"/>
          <p:cNvSpPr>
            <a:spLocks noChangeShapeType="1"/>
          </p:cNvSpPr>
          <p:nvPr/>
        </p:nvSpPr>
        <p:spPr bwMode="auto">
          <a:xfrm>
            <a:off x="179388" y="3501008"/>
            <a:ext cx="2738437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52" name="Line 48"/>
          <p:cNvSpPr>
            <a:spLocks noChangeShapeType="1"/>
          </p:cNvSpPr>
          <p:nvPr/>
        </p:nvSpPr>
        <p:spPr bwMode="auto">
          <a:xfrm>
            <a:off x="185738" y="6742113"/>
            <a:ext cx="1306512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53" name="Line 49"/>
          <p:cNvSpPr>
            <a:spLocks noChangeShapeType="1"/>
          </p:cNvSpPr>
          <p:nvPr/>
        </p:nvSpPr>
        <p:spPr bwMode="auto">
          <a:xfrm rot="5400000">
            <a:off x="753269" y="5985669"/>
            <a:ext cx="1512888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54" name="Line 50"/>
          <p:cNvSpPr>
            <a:spLocks noChangeShapeType="1"/>
          </p:cNvSpPr>
          <p:nvPr/>
        </p:nvSpPr>
        <p:spPr bwMode="auto">
          <a:xfrm>
            <a:off x="1476375" y="5229225"/>
            <a:ext cx="144145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55" name="Line 51"/>
          <p:cNvSpPr>
            <a:spLocks noChangeShapeType="1"/>
          </p:cNvSpPr>
          <p:nvPr/>
        </p:nvSpPr>
        <p:spPr bwMode="auto">
          <a:xfrm rot="5400000" flipV="1">
            <a:off x="2027539" y="4369104"/>
            <a:ext cx="1747735" cy="32836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sp>
        <p:nvSpPr>
          <p:cNvPr id="14356" name="Line 52"/>
          <p:cNvSpPr>
            <a:spLocks noChangeShapeType="1"/>
          </p:cNvSpPr>
          <p:nvPr/>
        </p:nvSpPr>
        <p:spPr bwMode="auto">
          <a:xfrm rot="5400000" flipV="1">
            <a:off x="-1431079" y="5117357"/>
            <a:ext cx="3216172" cy="4763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FR"/>
          </a:p>
        </p:txBody>
      </p:sp>
      <p:pic>
        <p:nvPicPr>
          <p:cNvPr id="14359" name="Picture 55" descr="L2EP Logo"/>
          <p:cNvPicPr>
            <a:picLocks noChangeAspect="1" noChangeArrowheads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8888" y="3919538"/>
            <a:ext cx="10096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0" name="Picture 56" descr="L2EP Logo"/>
          <p:cNvPicPr>
            <a:picLocks noChangeAspect="1" noChangeArrowheads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875" y="6410325"/>
            <a:ext cx="935038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3" descr="logoMEGEVH"/>
          <p:cNvPicPr>
            <a:picLocks noChangeAspect="1" noChangeArrowheads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425" y="876452"/>
            <a:ext cx="1800845" cy="563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 Box 4"/>
          <p:cNvSpPr txBox="1">
            <a:spLocks noChangeArrowheads="1"/>
          </p:cNvSpPr>
          <p:nvPr/>
        </p:nvSpPr>
        <p:spPr bwMode="auto">
          <a:xfrm>
            <a:off x="6254175" y="1347649"/>
            <a:ext cx="2403222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dirty="0">
                <a:latin typeface="Arial" panose="020B0604020202020204" pitchFamily="34" charset="0"/>
              </a:rPr>
              <a:t>6 projects in progress</a:t>
            </a:r>
          </a:p>
          <a:p>
            <a:pPr eaLnBrk="1" hangingPunct="1"/>
            <a:r>
              <a:rPr lang="en-US" altLang="fr-FR" dirty="0">
                <a:latin typeface="Arial" panose="020B0604020202020204" pitchFamily="34" charset="0"/>
              </a:rPr>
              <a:t>4 PhDs in progressed</a:t>
            </a:r>
          </a:p>
          <a:p>
            <a:pPr eaLnBrk="1" hangingPunct="1"/>
            <a:r>
              <a:rPr lang="en-US" altLang="fr-FR" dirty="0">
                <a:latin typeface="Arial" panose="020B0604020202020204" pitchFamily="34" charset="0"/>
              </a:rPr>
              <a:t>8 PhDs defended</a:t>
            </a:r>
          </a:p>
          <a:p>
            <a:pPr eaLnBrk="1" hangingPunct="1"/>
            <a:endParaRPr lang="en-US" altLang="fr-FR" dirty="0">
              <a:latin typeface="Arial" panose="020B0604020202020204" pitchFamily="34" charset="0"/>
            </a:endParaRPr>
          </a:p>
          <a:p>
            <a:pPr eaLnBrk="1" hangingPunct="1"/>
            <a:r>
              <a:rPr lang="en-US" altLang="fr-FR" dirty="0">
                <a:latin typeface="Arial" panose="020B0604020202020204" pitchFamily="34" charset="0"/>
              </a:rPr>
              <a:t>8 industrial partners</a:t>
            </a:r>
          </a:p>
          <a:p>
            <a:pPr eaLnBrk="1" hangingPunct="1"/>
            <a:r>
              <a:rPr lang="en-US" altLang="fr-FR" dirty="0">
                <a:latin typeface="Arial" panose="020B0604020202020204" pitchFamily="34" charset="0"/>
              </a:rPr>
              <a:t>10 laboratories</a:t>
            </a:r>
          </a:p>
        </p:txBody>
      </p:sp>
      <p:pic>
        <p:nvPicPr>
          <p:cNvPr id="14374" name="Picture 30" descr="logo-sncf"/>
          <p:cNvPicPr>
            <a:picLocks noChangeAspect="1" noChangeArrowheads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2196" y="6418263"/>
            <a:ext cx="43188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90" name="Picture 46" descr="Plattt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6256" y="5643563"/>
            <a:ext cx="85899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 Box 6"/>
          <p:cNvSpPr txBox="1">
            <a:spLocks noChangeArrowheads="1"/>
          </p:cNvSpPr>
          <p:nvPr/>
        </p:nvSpPr>
        <p:spPr bwMode="auto">
          <a:xfrm>
            <a:off x="2501392" y="724548"/>
            <a:ext cx="27280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b="1" dirty="0">
                <a:solidFill>
                  <a:srgbClr val="993300"/>
                </a:solidFill>
                <a:latin typeface="Arial" panose="020B0604020202020204" pitchFamily="34" charset="0"/>
              </a:rPr>
              <a:t>http://www.megevh.org</a:t>
            </a:r>
          </a:p>
        </p:txBody>
      </p:sp>
      <p:sp>
        <p:nvSpPr>
          <p:cNvPr id="52" name="ZoneTexte 1"/>
          <p:cNvSpPr txBox="1">
            <a:spLocks noChangeArrowheads="1"/>
          </p:cNvSpPr>
          <p:nvPr/>
        </p:nvSpPr>
        <p:spPr bwMode="auto">
          <a:xfrm>
            <a:off x="96838" y="262255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1 – </a:t>
            </a:r>
            <a:r>
              <a:rPr lang="en-US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eV platform: MEGEVH</a:t>
            </a:r>
          </a:p>
        </p:txBody>
      </p:sp>
    </p:spTree>
    <p:extLst>
      <p:ext uri="{BB962C8B-B14F-4D97-AF65-F5344CB8AC3E}">
        <p14:creationId xmlns:p14="http://schemas.microsoft.com/office/powerpoint/2010/main" val="292157532"/>
      </p:ext>
    </p:extLst>
  </p:cSld>
  <p:clrMapOvr>
    <a:masterClrMapping/>
  </p:clrMapOvr>
  <p:transition advTm="4175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space réservé du numéro de diapositive 5"/>
          <p:cNvSpPr txBox="1">
            <a:spLocks noGrp="1"/>
          </p:cNvSpPr>
          <p:nvPr/>
        </p:nvSpPr>
        <p:spPr bwMode="auto">
          <a:xfrm>
            <a:off x="7741445" y="260351"/>
            <a:ext cx="1331913" cy="40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defRPr/>
            </a:pPr>
            <a:fld id="{2F6A7277-FF2F-4DA3-AD16-32FA88103D4E}" type="slidenum">
              <a:rPr lang="en-GB" altLang="fr-FR" sz="2000" b="1">
                <a:solidFill>
                  <a:srgbClr val="FFFFFF"/>
                </a:solidFill>
                <a:latin typeface="Arial"/>
                <a:cs typeface="Arial"/>
              </a:rPr>
              <a:pPr algn="ctr" eaLnBrk="1" hangingPunct="1">
                <a:defRPr/>
              </a:pPr>
              <a:t>25</a:t>
            </a:fld>
            <a:endParaRPr lang="en-GB" altLang="fr-FR" sz="2000" b="1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77840" name="Text Box 16"/>
          <p:cNvSpPr txBox="1">
            <a:spLocks noChangeArrowheads="1"/>
          </p:cNvSpPr>
          <p:nvPr/>
        </p:nvSpPr>
        <p:spPr bwMode="auto">
          <a:xfrm>
            <a:off x="35719" y="692151"/>
            <a:ext cx="6686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Campus Universitaire à Mobilité Innovante et Neutre en carbone</a:t>
            </a:r>
          </a:p>
        </p:txBody>
      </p:sp>
      <p:pic>
        <p:nvPicPr>
          <p:cNvPr id="77841" name="Picture 6" descr="UL-PRINT-2014-re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6619" y="1447800"/>
            <a:ext cx="15938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2" name="Imag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208" y="1289051"/>
            <a:ext cx="352107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43" name="Text Box 53"/>
          <p:cNvSpPr txBox="1">
            <a:spLocks noChangeArrowheads="1"/>
          </p:cNvSpPr>
          <p:nvPr/>
        </p:nvSpPr>
        <p:spPr bwMode="auto">
          <a:xfrm>
            <a:off x="2588419" y="1336675"/>
            <a:ext cx="7953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GB" altLang="fr-FR" sz="2400" b="1">
                <a:solidFill>
                  <a:srgbClr val="993366"/>
                </a:solidFill>
              </a:rPr>
              <a:t>56%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3796507" y="1289050"/>
            <a:ext cx="2609850" cy="6413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dirty="0">
                <a:solidFill>
                  <a:srgbClr val="000000"/>
                </a:solidFill>
                <a:latin typeface="Arial"/>
                <a:cs typeface="Arial"/>
              </a:rPr>
              <a:t>Bilan Carbone Campus </a:t>
            </a:r>
          </a:p>
          <a:p>
            <a:pPr algn="ctr">
              <a:defRPr/>
            </a:pPr>
            <a:r>
              <a:rPr lang="fr-FR" dirty="0">
                <a:solidFill>
                  <a:srgbClr val="000000"/>
                </a:solidFill>
                <a:latin typeface="Arial"/>
                <a:cs typeface="Arial"/>
              </a:rPr>
              <a:t>Cité Scientifique 2015</a:t>
            </a:r>
          </a:p>
        </p:txBody>
      </p:sp>
      <p:sp>
        <p:nvSpPr>
          <p:cNvPr id="138" name="ZoneTexte 137"/>
          <p:cNvSpPr txBox="1"/>
          <p:nvPr/>
        </p:nvSpPr>
        <p:spPr>
          <a:xfrm>
            <a:off x="-24606" y="3644901"/>
            <a:ext cx="3514725" cy="2563813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i="1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en cours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 Étude potentiel ENR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 Etude consommation 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 Etude infrastructures de charge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 Etude trajets journaliers</a:t>
            </a:r>
          </a:p>
          <a:p>
            <a:pPr>
              <a:buFont typeface="Arial" panose="020B0604020202020204" pitchFamily="34" charset="0"/>
              <a:buChar char="•"/>
            </a:pPr>
            <a:endParaRPr lang="fr-FR" altLang="fr-FR">
              <a:solidFill>
                <a:srgbClr val="000000"/>
              </a:solidFill>
              <a:latin typeface="Arial" panose="020B0604020202020204" pitchFamily="34" charset="0"/>
              <a:cs typeface="Arial"/>
            </a:endParaRPr>
          </a:p>
          <a:p>
            <a:r>
              <a:rPr lang="fr-FR" altLang="fr-FR" i="1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en projet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 Etude acceptabilité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altLang="fr-FR">
                <a:solidFill>
                  <a:srgbClr val="000000"/>
                </a:solidFill>
                <a:latin typeface="Arial" panose="020B0604020202020204" pitchFamily="34" charset="0"/>
                <a:cs typeface="Arial"/>
              </a:rPr>
              <a:t> Etude modèle économique</a:t>
            </a:r>
          </a:p>
        </p:txBody>
      </p:sp>
      <p:pic>
        <p:nvPicPr>
          <p:cNvPr id="7784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4619" y="2997200"/>
            <a:ext cx="5175250" cy="384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7" name="Picture 15" descr="L2EP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41219" y="2243138"/>
            <a:ext cx="1422400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8" name="Picture 16" descr="Résultat de recherche d'images pour &quot;logo TVES lille&quot;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3157" y="2190750"/>
            <a:ext cx="863600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9" name="Picture 25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419" y="2190750"/>
            <a:ext cx="1231900" cy="43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7850" name="Line 26"/>
          <p:cNvSpPr>
            <a:spLocks noChangeShapeType="1"/>
          </p:cNvSpPr>
          <p:nvPr/>
        </p:nvSpPr>
        <p:spPr bwMode="auto">
          <a:xfrm>
            <a:off x="4860133" y="2119313"/>
            <a:ext cx="3889375" cy="0"/>
          </a:xfrm>
          <a:prstGeom prst="line">
            <a:avLst/>
          </a:prstGeom>
          <a:noFill/>
          <a:ln w="25400">
            <a:solidFill>
              <a:srgbClr val="9933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fr-FR" sz="2000">
              <a:solidFill>
                <a:srgbClr val="000000"/>
              </a:solidFill>
              <a:latin typeface="Arial" panose="020B0604020202020204" pitchFamily="34" charset="0"/>
              <a:cs typeface="Arial"/>
            </a:endParaRPr>
          </a:p>
        </p:txBody>
      </p:sp>
      <p:sp>
        <p:nvSpPr>
          <p:cNvPr id="16" name="ZoneTexte 1"/>
          <p:cNvSpPr txBox="1">
            <a:spLocks noChangeArrowheads="1"/>
          </p:cNvSpPr>
          <p:nvPr/>
        </p:nvSpPr>
        <p:spPr bwMode="auto">
          <a:xfrm>
            <a:off x="96838" y="262255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1 – </a:t>
            </a:r>
            <a:r>
              <a:rPr lang="en-US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eV platform: CUMIN</a:t>
            </a:r>
          </a:p>
        </p:txBody>
      </p:sp>
    </p:spTree>
    <p:extLst>
      <p:ext uri="{BB962C8B-B14F-4D97-AF65-F5344CB8AC3E}">
        <p14:creationId xmlns:p14="http://schemas.microsoft.com/office/powerpoint/2010/main" val="1596492623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95998-ED80-468D-A3A6-F4EFDAF9B95F}" type="slidenum">
              <a:rPr lang="en-GB" altLang="fr-FR">
                <a:solidFill>
                  <a:srgbClr val="FFFFFF"/>
                </a:solidFill>
              </a:rPr>
              <a:pPr>
                <a:defRPr/>
              </a:pPr>
              <a:t>26</a:t>
            </a:fld>
            <a:endParaRPr lang="en-GB" altLang="fr-FR">
              <a:solidFill>
                <a:srgbClr val="FFFFFF"/>
              </a:solidFill>
            </a:endParaRPr>
          </a:p>
        </p:txBody>
      </p:sp>
      <p:graphicFrame>
        <p:nvGraphicFramePr>
          <p:cNvPr id="29699" name="Objet 7"/>
          <p:cNvGraphicFramePr>
            <a:graphicFrameLocks noChangeAspect="1"/>
          </p:cNvGraphicFramePr>
          <p:nvPr/>
        </p:nvGraphicFramePr>
        <p:xfrm>
          <a:off x="180182" y="1844675"/>
          <a:ext cx="8763000" cy="314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9" name="Picture" r:id="rId3" imgW="8030127" imgH="2882877" progId="Word.Picture.8">
                  <p:embed/>
                </p:oleObj>
              </mc:Choice>
              <mc:Fallback>
                <p:oleObj name="Picture" r:id="rId3" imgW="8030127" imgH="2882877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182" y="1844675"/>
                        <a:ext cx="8763000" cy="3144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1" name="Rectangle 22"/>
          <p:cNvSpPr>
            <a:spLocks noChangeArrowheads="1"/>
          </p:cNvSpPr>
          <p:nvPr/>
        </p:nvSpPr>
        <p:spPr bwMode="auto">
          <a:xfrm>
            <a:off x="795" y="22378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fr-FR" sz="18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9702" name="ZoneTexte 5"/>
          <p:cNvSpPr txBox="1">
            <a:spLocks noChangeArrowheads="1"/>
          </p:cNvSpPr>
          <p:nvPr/>
        </p:nvSpPr>
        <p:spPr bwMode="auto">
          <a:xfrm>
            <a:off x="57944" y="765175"/>
            <a:ext cx="9061450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fr-FR" sz="2000" b="1" dirty="0">
                <a:solidFill>
                  <a:srgbClr val="FF6600"/>
                </a:solidFill>
              </a:rPr>
              <a:t>Coordination RIA H2020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fr-FR" sz="2000" b="1" dirty="0">
                <a:solidFill>
                  <a:srgbClr val="00B050"/>
                </a:solidFill>
              </a:rPr>
              <a:t>P</a:t>
            </a:r>
            <a:r>
              <a:rPr lang="en-GB" altLang="fr-FR" sz="1800" b="1" dirty="0">
                <a:solidFill>
                  <a:srgbClr val="000000"/>
                </a:solidFill>
              </a:rPr>
              <a:t>owerful </a:t>
            </a:r>
            <a:r>
              <a:rPr lang="en-GB" altLang="fr-FR" sz="2000" b="1" dirty="0">
                <a:solidFill>
                  <a:srgbClr val="00B050"/>
                </a:solidFill>
              </a:rPr>
              <a:t>A</a:t>
            </a:r>
            <a:r>
              <a:rPr lang="en-GB" altLang="fr-FR" sz="1800" b="1" dirty="0">
                <a:solidFill>
                  <a:srgbClr val="000000"/>
                </a:solidFill>
              </a:rPr>
              <a:t>dvanced </a:t>
            </a:r>
            <a:r>
              <a:rPr lang="en-GB" altLang="fr-FR" sz="2000" b="1" dirty="0">
                <a:solidFill>
                  <a:srgbClr val="00B050"/>
                </a:solidFill>
              </a:rPr>
              <a:t>N</a:t>
            </a:r>
            <a:r>
              <a:rPr lang="en-GB" altLang="fr-FR" sz="1800" b="1" dirty="0">
                <a:solidFill>
                  <a:srgbClr val="000000"/>
                </a:solidFill>
              </a:rPr>
              <a:t>-level </a:t>
            </a:r>
            <a:r>
              <a:rPr lang="en-GB" altLang="fr-FR" sz="2000" b="1" dirty="0">
                <a:solidFill>
                  <a:srgbClr val="00B050"/>
                </a:solidFill>
              </a:rPr>
              <a:t>D</a:t>
            </a:r>
            <a:r>
              <a:rPr lang="en-GB" altLang="fr-FR" sz="1800" b="1" dirty="0">
                <a:solidFill>
                  <a:srgbClr val="000000"/>
                </a:solidFill>
              </a:rPr>
              <a:t>igital </a:t>
            </a:r>
            <a:r>
              <a:rPr lang="en-GB" altLang="fr-FR" sz="1800" b="1" dirty="0">
                <a:solidFill>
                  <a:srgbClr val="00B050"/>
                </a:solidFill>
              </a:rPr>
              <a:t>A</a:t>
            </a:r>
            <a:r>
              <a:rPr lang="en-GB" altLang="fr-FR" sz="1800" b="1" dirty="0">
                <a:solidFill>
                  <a:srgbClr val="000000"/>
                </a:solidFill>
              </a:rPr>
              <a:t>rchitecture </a:t>
            </a:r>
            <a:r>
              <a:rPr lang="en-GB" altLang="fr-FR" sz="1800" dirty="0">
                <a:solidFill>
                  <a:srgbClr val="000000"/>
                </a:solidFill>
              </a:rPr>
              <a:t>for models of EVs and components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fr-FR" sz="1800" dirty="0">
                <a:solidFill>
                  <a:srgbClr val="000000"/>
                </a:solidFill>
              </a:rPr>
              <a:t>Grant Agreement 824256 -</a:t>
            </a:r>
            <a:r>
              <a:rPr lang="fr-FR" altLang="fr-FR" sz="1800" dirty="0">
                <a:solidFill>
                  <a:srgbClr val="000000"/>
                </a:solidFill>
              </a:rPr>
              <a:t> </a:t>
            </a:r>
            <a:r>
              <a:rPr lang="en-GB" altLang="fr-FR" sz="1800" dirty="0">
                <a:solidFill>
                  <a:srgbClr val="000000"/>
                </a:solidFill>
              </a:rPr>
              <a:t>3,5 M € - 3 years – 11 partners – 6 countries </a:t>
            </a:r>
          </a:p>
        </p:txBody>
      </p:sp>
      <p:pic>
        <p:nvPicPr>
          <p:cNvPr id="29703" name="Picture 5" descr="Panda Logo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7344" y="4275138"/>
            <a:ext cx="1028700" cy="56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ZoneTexte 8"/>
          <p:cNvSpPr txBox="1">
            <a:spLocks noChangeArrowheads="1"/>
          </p:cNvSpPr>
          <p:nvPr/>
        </p:nvSpPr>
        <p:spPr bwMode="auto">
          <a:xfrm>
            <a:off x="419895" y="6043613"/>
            <a:ext cx="8328025" cy="646112"/>
          </a:xfrm>
          <a:prstGeom prst="rect">
            <a:avLst/>
          </a:prstGeom>
          <a:noFill/>
          <a:ln w="9525">
            <a:solidFill>
              <a:srgbClr val="993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0000"/>
                </a:solidFill>
              </a:rPr>
              <a:t>Organisation unifiée de modèles de véhicules électrifiés et de leurs composants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rgbClr val="000000"/>
                </a:solidFill>
              </a:rPr>
              <a:t>pour le prototypage virtuel et le test réel (REM au cœur de la démarche)</a:t>
            </a:r>
          </a:p>
        </p:txBody>
      </p:sp>
      <p:grpSp>
        <p:nvGrpSpPr>
          <p:cNvPr id="29705" name="Group 11"/>
          <p:cNvGrpSpPr>
            <a:grpSpLocks/>
          </p:cNvGrpSpPr>
          <p:nvPr/>
        </p:nvGrpSpPr>
        <p:grpSpPr bwMode="auto">
          <a:xfrm>
            <a:off x="180183" y="5229225"/>
            <a:ext cx="8785225" cy="495300"/>
            <a:chOff x="179512" y="5455067"/>
            <a:chExt cx="8785101" cy="494213"/>
          </a:xfrm>
        </p:grpSpPr>
        <p:pic>
          <p:nvPicPr>
            <p:cNvPr id="29708" name="Picture 12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"/>
            <a:stretch>
              <a:fillRect/>
            </a:stretch>
          </p:blipFill>
          <p:spPr bwMode="auto">
            <a:xfrm>
              <a:off x="179512" y="5581915"/>
              <a:ext cx="663875" cy="240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09" name="Picture 13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6769" y="5581915"/>
              <a:ext cx="663875" cy="240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0" name="Picture 14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9945" y="5578404"/>
              <a:ext cx="541587" cy="2475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1" name="Picture 16"/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6174" y="5486644"/>
              <a:ext cx="576064" cy="431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2" name="Picture 19"/>
            <p:cNvPicPr>
              <a:picLocks noChangeAspect="1" noChangeArrowheads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5620" y="5455067"/>
              <a:ext cx="495625" cy="494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3" name="Picture 20"/>
            <p:cNvPicPr>
              <a:picLocks noChangeAspect="1" noChangeArrowheads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4627" y="5484591"/>
              <a:ext cx="844571" cy="435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4" name="Picture 21"/>
            <p:cNvPicPr>
              <a:picLocks noChangeAspect="1" noChangeArrowheads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2580" y="5512055"/>
              <a:ext cx="478680" cy="380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5" name="Picture 22"/>
            <p:cNvPicPr>
              <a:picLocks noChangeAspect="1" noChangeArrowheads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4281" y="5645868"/>
              <a:ext cx="870332" cy="112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6" name="Picture 23"/>
            <p:cNvPicPr>
              <a:picLocks noChangeAspect="1" noChangeArrowheads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4642" y="5567535"/>
              <a:ext cx="886253" cy="269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7" name="Picture 24"/>
            <p:cNvPicPr>
              <a:picLocks noChangeAspect="1" noChangeArrowheads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34026" y="5522153"/>
              <a:ext cx="932537" cy="360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18" name="Picture 25"/>
            <p:cNvPicPr>
              <a:picLocks noChangeAspect="1" noChangeArrowheads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914" y="5518070"/>
              <a:ext cx="697878" cy="368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9706" name="Picture 19" descr="http://elastic.studioh2o.nl/image.php/userdata/image/ec_1.gif?width=150&amp;height=150&amp;image=/userdata/image/ec_1.gif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920" y="4484689"/>
            <a:ext cx="49371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7" name="Footer Placeholder 4"/>
          <p:cNvSpPr>
            <a:spLocks/>
          </p:cNvSpPr>
          <p:nvPr/>
        </p:nvSpPr>
        <p:spPr bwMode="auto">
          <a:xfrm>
            <a:off x="7082632" y="4522789"/>
            <a:ext cx="1593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1000">
                <a:solidFill>
                  <a:srgbClr val="000000"/>
                </a:solidFill>
                <a:latin typeface="Verdana" panose="020B0604030504040204" pitchFamily="34" charset="0"/>
              </a:rPr>
              <a:t>GA 824256</a:t>
            </a:r>
            <a:endParaRPr lang="nl-NL" altLang="fr-FR" sz="10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24" name="ZoneTexte 1"/>
          <p:cNvSpPr txBox="1">
            <a:spLocks noChangeArrowheads="1"/>
          </p:cNvSpPr>
          <p:nvPr/>
        </p:nvSpPr>
        <p:spPr bwMode="auto">
          <a:xfrm>
            <a:off x="96838" y="262255"/>
            <a:ext cx="69850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1 – </a:t>
            </a:r>
            <a:r>
              <a:rPr lang="en-US" altLang="fr-FR" sz="2200" b="1" dirty="0">
                <a:solidFill>
                  <a:prstClr val="white"/>
                </a:solidFill>
                <a:latin typeface="Arial" panose="020B0604020202020204" pitchFamily="34" charset="0"/>
              </a:rPr>
              <a:t>eV platform: PANDA</a:t>
            </a:r>
          </a:p>
        </p:txBody>
      </p:sp>
    </p:spTree>
    <p:extLst>
      <p:ext uri="{BB962C8B-B14F-4D97-AF65-F5344CB8AC3E}">
        <p14:creationId xmlns:p14="http://schemas.microsoft.com/office/powerpoint/2010/main" val="97269206"/>
      </p:ext>
    </p:extLst>
  </p:cSld>
  <p:clrMapOvr>
    <a:masterClrMapping/>
  </p:clrMapOvr>
  <p:transition advTm="60902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oneTexte 1"/>
          <p:cNvSpPr txBox="1">
            <a:spLocks noChangeArrowheads="1"/>
          </p:cNvSpPr>
          <p:nvPr/>
        </p:nvSpPr>
        <p:spPr bwMode="auto">
          <a:xfrm>
            <a:off x="26985" y="259008"/>
            <a:ext cx="684155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Validation of the vehicle model including HVAC</a:t>
            </a:r>
            <a:endParaRPr lang="fr-FR" altLang="fr-F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490742" y="2516001"/>
            <a:ext cx="19736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</a:rPr>
              <a:t>Renault Zoe </a:t>
            </a:r>
          </a:p>
          <a:p>
            <a:pPr algn="ctr"/>
            <a:r>
              <a:rPr lang="en-GB" dirty="0">
                <a:latin typeface="Arial" panose="020B0604020202020204" pitchFamily="34" charset="0"/>
              </a:rPr>
              <a:t>+ instrumentation</a:t>
            </a:r>
          </a:p>
        </p:txBody>
      </p:sp>
      <p:sp>
        <p:nvSpPr>
          <p:cNvPr id="3" name="Flèche droite 2"/>
          <p:cNvSpPr/>
          <p:nvPr/>
        </p:nvSpPr>
        <p:spPr>
          <a:xfrm>
            <a:off x="6084961" y="6217489"/>
            <a:ext cx="1528059" cy="432048"/>
          </a:xfrm>
          <a:prstGeom prst="rightArrow">
            <a:avLst/>
          </a:prstGeom>
          <a:solidFill>
            <a:srgbClr val="A216A2"/>
          </a:solidFill>
          <a:ln>
            <a:solidFill>
              <a:srgbClr val="A216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ZoneTexte 22"/>
          <p:cNvSpPr txBox="1"/>
          <p:nvPr/>
        </p:nvSpPr>
        <p:spPr>
          <a:xfrm>
            <a:off x="5107492" y="787773"/>
            <a:ext cx="2852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</a:rPr>
              <a:t>Real urban driving cycle</a:t>
            </a:r>
          </a:p>
        </p:txBody>
      </p:sp>
      <p:pic>
        <p:nvPicPr>
          <p:cNvPr id="27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3972" y="1486511"/>
            <a:ext cx="2480181" cy="109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ZoneTexte 14"/>
          <p:cNvSpPr txBox="1">
            <a:spLocks noChangeArrowheads="1"/>
          </p:cNvSpPr>
          <p:nvPr/>
        </p:nvSpPr>
        <p:spPr bwMode="auto">
          <a:xfrm>
            <a:off x="4171309" y="1108585"/>
            <a:ext cx="47215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« cité Scientifique » - Lille, 14 km , 40 min, 30°C</a:t>
            </a:r>
          </a:p>
        </p:txBody>
      </p:sp>
      <p:grpSp>
        <p:nvGrpSpPr>
          <p:cNvPr id="49" name="Groupe 48"/>
          <p:cNvGrpSpPr/>
          <p:nvPr/>
        </p:nvGrpSpPr>
        <p:grpSpPr>
          <a:xfrm>
            <a:off x="6260640" y="1358766"/>
            <a:ext cx="2704761" cy="1529430"/>
            <a:chOff x="6471330" y="1093489"/>
            <a:chExt cx="3603731" cy="2037761"/>
          </a:xfrm>
        </p:grpSpPr>
        <p:pic>
          <p:nvPicPr>
            <p:cNvPr id="50" name="Image 1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71330" y="1472970"/>
              <a:ext cx="3603731" cy="1334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1" name="Zone de texte 2"/>
            <p:cNvSpPr txBox="1">
              <a:spLocks noChangeArrowheads="1"/>
            </p:cNvSpPr>
            <p:nvPr/>
          </p:nvSpPr>
          <p:spPr bwMode="auto">
            <a:xfrm>
              <a:off x="6545564" y="1093489"/>
              <a:ext cx="1932924" cy="410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altLang="fr-FR" sz="1400" dirty="0" err="1"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Velocity</a:t>
              </a:r>
              <a:r>
                <a:rPr lang="fr-FR" altLang="fr-FR" sz="1400" dirty="0"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fr-FR" altLang="fr-FR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 (km/h)</a:t>
              </a:r>
              <a:endPara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sp>
          <p:nvSpPr>
            <p:cNvPr id="52" name="Text Box 5"/>
            <p:cNvSpPr txBox="1">
              <a:spLocks noChangeArrowheads="1"/>
            </p:cNvSpPr>
            <p:nvPr/>
          </p:nvSpPr>
          <p:spPr bwMode="auto">
            <a:xfrm>
              <a:off x="8988846" y="2721178"/>
              <a:ext cx="1055302" cy="410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  <a:cs typeface="Times New Roman" panose="02020603050405020304" pitchFamily="18" charset="0"/>
                </a:rPr>
                <a:t>time (s)</a:t>
              </a:r>
              <a:endPara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</p:grpSp>
      <p:pic>
        <p:nvPicPr>
          <p:cNvPr id="29" name="Picture 47" descr="Résultat de recherche d'images pour &quot;zoe polytech'lille&quot;"/>
          <p:cNvPicPr/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66" y="1069544"/>
            <a:ext cx="2299970" cy="1439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Flèche droite 33"/>
          <p:cNvSpPr/>
          <p:nvPr/>
        </p:nvSpPr>
        <p:spPr>
          <a:xfrm rot="5400000">
            <a:off x="6438593" y="2802255"/>
            <a:ext cx="567943" cy="432048"/>
          </a:xfrm>
          <a:prstGeom prst="rightArrow">
            <a:avLst/>
          </a:prstGeom>
          <a:noFill/>
          <a:ln>
            <a:solidFill>
              <a:srgbClr val="A216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ZoneTexte 34"/>
          <p:cNvSpPr txBox="1"/>
          <p:nvPr/>
        </p:nvSpPr>
        <p:spPr>
          <a:xfrm>
            <a:off x="4860863" y="3317920"/>
            <a:ext cx="4057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</a:rPr>
              <a:t>Validation of the simulation model</a:t>
            </a:r>
          </a:p>
        </p:txBody>
      </p:sp>
      <p:pic>
        <p:nvPicPr>
          <p:cNvPr id="36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01049" y="6085301"/>
            <a:ext cx="1081087" cy="600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ZoneTexte 36"/>
          <p:cNvSpPr txBox="1"/>
          <p:nvPr/>
        </p:nvSpPr>
        <p:spPr>
          <a:xfrm>
            <a:off x="5262427" y="5370854"/>
            <a:ext cx="3557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</a:rPr>
              <a:t>Error on energy consumption 2%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144111" y="6382754"/>
            <a:ext cx="22317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</a:rPr>
              <a:t>|PhD </a:t>
            </a:r>
            <a:r>
              <a:rPr lang="en-GB" sz="1600" dirty="0" err="1">
                <a:latin typeface="Arial" panose="020B0604020202020204" pitchFamily="34" charset="0"/>
              </a:rPr>
              <a:t>Desresveaux</a:t>
            </a:r>
            <a:r>
              <a:rPr lang="en-GB" sz="1600" dirty="0">
                <a:latin typeface="Arial" panose="020B0604020202020204" pitchFamily="34" charset="0"/>
              </a:rPr>
              <a:t> 20]</a:t>
            </a:r>
          </a:p>
        </p:txBody>
      </p:sp>
      <p:graphicFrame>
        <p:nvGraphicFramePr>
          <p:cNvPr id="42" name="Objet 41"/>
          <p:cNvGraphicFramePr>
            <a:graphicFrameLocks noChangeAspect="1"/>
          </p:cNvGraphicFramePr>
          <p:nvPr/>
        </p:nvGraphicFramePr>
        <p:xfrm>
          <a:off x="360258" y="3438085"/>
          <a:ext cx="3925929" cy="22789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68" name="Document" r:id="rId7" imgW="9308942" imgH="5386094" progId="Word.Document.12">
                  <p:embed/>
                </p:oleObj>
              </mc:Choice>
              <mc:Fallback>
                <p:oleObj name="Document" r:id="rId7" imgW="9308942" imgH="538609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258" y="3438085"/>
                        <a:ext cx="3925929" cy="2278967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5056444"/>
              </p:ext>
            </p:extLst>
          </p:nvPr>
        </p:nvGraphicFramePr>
        <p:xfrm>
          <a:off x="4774507" y="3471409"/>
          <a:ext cx="4223427" cy="19148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69" name="Document" r:id="rId9" imgW="2993252" imgH="1358938" progId="Word.Document.12">
                  <p:embed/>
                </p:oleObj>
              </mc:Choice>
              <mc:Fallback>
                <p:oleObj name="Document" r:id="rId9" imgW="2993252" imgH="1358938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4507" y="3471409"/>
                        <a:ext cx="4223427" cy="19148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Flèche droite 44"/>
          <p:cNvSpPr/>
          <p:nvPr/>
        </p:nvSpPr>
        <p:spPr>
          <a:xfrm>
            <a:off x="2761890" y="1666543"/>
            <a:ext cx="764991" cy="432048"/>
          </a:xfrm>
          <a:prstGeom prst="rightArrow">
            <a:avLst/>
          </a:prstGeom>
          <a:noFill/>
          <a:ln>
            <a:solidFill>
              <a:srgbClr val="A216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ZoneTexte 5"/>
          <p:cNvSpPr txBox="1"/>
          <p:nvPr/>
        </p:nvSpPr>
        <p:spPr>
          <a:xfrm>
            <a:off x="6084962" y="6236410"/>
            <a:ext cx="1529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model used in</a:t>
            </a:r>
          </a:p>
        </p:txBody>
      </p:sp>
      <p:sp>
        <p:nvSpPr>
          <p:cNvPr id="46" name="ZoneTexte 45"/>
          <p:cNvSpPr txBox="1"/>
          <p:nvPr/>
        </p:nvSpPr>
        <p:spPr>
          <a:xfrm>
            <a:off x="570178" y="5723964"/>
            <a:ext cx="3506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>
                <a:latin typeface="Arial" panose="020B0604020202020204" pitchFamily="34" charset="0"/>
              </a:rPr>
              <a:t>simulation model based on EMR</a:t>
            </a:r>
          </a:p>
        </p:txBody>
      </p:sp>
      <p:sp>
        <p:nvSpPr>
          <p:cNvPr id="7" name="ZoneTexte 6"/>
          <p:cNvSpPr txBox="1"/>
          <p:nvPr/>
        </p:nvSpPr>
        <p:spPr>
          <a:xfrm rot="21037707">
            <a:off x="3333127" y="2482401"/>
            <a:ext cx="2274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+mj-lt"/>
              </a:rPr>
              <a:t>for different driving</a:t>
            </a:r>
          </a:p>
          <a:p>
            <a:r>
              <a:rPr lang="en-GB" dirty="0">
                <a:latin typeface="+mj-lt"/>
              </a:rPr>
              <a:t>&amp; climatic conditions</a:t>
            </a:r>
          </a:p>
        </p:txBody>
      </p:sp>
    </p:spTree>
    <p:extLst>
      <p:ext uri="{BB962C8B-B14F-4D97-AF65-F5344CB8AC3E}">
        <p14:creationId xmlns:p14="http://schemas.microsoft.com/office/powerpoint/2010/main" val="22705864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ZoneTexte 1"/>
          <p:cNvSpPr txBox="1">
            <a:spLocks noChangeArrowheads="1"/>
          </p:cNvSpPr>
          <p:nvPr/>
        </p:nvSpPr>
        <p:spPr bwMode="auto">
          <a:xfrm>
            <a:off x="26985" y="259008"/>
            <a:ext cx="684155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fr-FR" sz="2200" b="1" dirty="0">
                <a:solidFill>
                  <a:schemeClr val="bg1"/>
                </a:solidFill>
                <a:latin typeface="Arial" panose="020B0604020202020204" pitchFamily="34" charset="0"/>
              </a:rPr>
              <a:t>Interest of the validated model</a:t>
            </a:r>
            <a:endParaRPr lang="fr-FR" altLang="fr-FR" sz="2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Flèche droite 2"/>
          <p:cNvSpPr/>
          <p:nvPr/>
        </p:nvSpPr>
        <p:spPr>
          <a:xfrm>
            <a:off x="356165" y="5665587"/>
            <a:ext cx="1528059" cy="432048"/>
          </a:xfrm>
          <a:prstGeom prst="rightArrow">
            <a:avLst/>
          </a:prstGeom>
          <a:solidFill>
            <a:srgbClr val="A216A2"/>
          </a:solidFill>
          <a:ln>
            <a:solidFill>
              <a:srgbClr val="A216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ZoneTexte 34"/>
          <p:cNvSpPr txBox="1"/>
          <p:nvPr/>
        </p:nvSpPr>
        <p:spPr>
          <a:xfrm>
            <a:off x="3935915" y="804632"/>
            <a:ext cx="44807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</a:rPr>
              <a:t>Fair Energy consumption during a year</a:t>
            </a:r>
          </a:p>
          <a:p>
            <a:pPr algn="ctr"/>
            <a:r>
              <a:rPr lang="en-GB" dirty="0">
                <a:latin typeface="Arial" panose="020B0604020202020204" pitchFamily="34" charset="0"/>
              </a:rPr>
              <a:t>(without traffic and driver impact)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3339560" y="3890982"/>
            <a:ext cx="22317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</a:rPr>
              <a:t>|PhD </a:t>
            </a:r>
            <a:r>
              <a:rPr lang="en-GB" sz="1600" dirty="0" err="1">
                <a:latin typeface="Arial" panose="020B0604020202020204" pitchFamily="34" charset="0"/>
              </a:rPr>
              <a:t>Desresveaux</a:t>
            </a:r>
            <a:r>
              <a:rPr lang="en-GB" sz="1600" dirty="0">
                <a:latin typeface="Arial" panose="020B0604020202020204" pitchFamily="34" charset="0"/>
              </a:rPr>
              <a:t> 20]</a:t>
            </a:r>
          </a:p>
        </p:txBody>
      </p:sp>
      <p:graphicFrame>
        <p:nvGraphicFramePr>
          <p:cNvPr id="42" name="Objet 41"/>
          <p:cNvGraphicFramePr>
            <a:graphicFrameLocks noChangeAspect="1"/>
          </p:cNvGraphicFramePr>
          <p:nvPr/>
        </p:nvGraphicFramePr>
        <p:xfrm>
          <a:off x="211282" y="1258352"/>
          <a:ext cx="2998312" cy="2209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09" name="Document" r:id="rId3" imgW="9308942" imgH="5386094" progId="Word.Document.12">
                  <p:embed/>
                </p:oleObj>
              </mc:Choice>
              <mc:Fallback>
                <p:oleObj name="Document" r:id="rId3" imgW="9308942" imgH="538609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282" y="1258352"/>
                        <a:ext cx="2998312" cy="2209586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324322" y="5684508"/>
            <a:ext cx="1367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extension to</a:t>
            </a:r>
          </a:p>
        </p:txBody>
      </p:sp>
      <p:sp>
        <p:nvSpPr>
          <p:cNvPr id="46" name="ZoneTexte 45"/>
          <p:cNvSpPr txBox="1"/>
          <p:nvPr/>
        </p:nvSpPr>
        <p:spPr>
          <a:xfrm>
            <a:off x="26985" y="3512428"/>
            <a:ext cx="3506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>
                <a:latin typeface="Arial" panose="020B0604020202020204" pitchFamily="34" charset="0"/>
              </a:rPr>
              <a:t>simulation model based on EMR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6954883" y="2167271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</a:rPr>
              <a:t>Range reduced by </a:t>
            </a:r>
          </a:p>
          <a:p>
            <a:pPr algn="ctr"/>
            <a:r>
              <a:rPr lang="en-GB" dirty="0">
                <a:latin typeface="Arial" panose="020B0604020202020204" pitchFamily="34" charset="0"/>
              </a:rPr>
              <a:t>30% in winter</a:t>
            </a:r>
          </a:p>
        </p:txBody>
      </p:sp>
      <p:sp>
        <p:nvSpPr>
          <p:cNvPr id="31" name="Flèche droite 30"/>
          <p:cNvSpPr/>
          <p:nvPr/>
        </p:nvSpPr>
        <p:spPr>
          <a:xfrm>
            <a:off x="5684757" y="3822165"/>
            <a:ext cx="1528059" cy="432048"/>
          </a:xfrm>
          <a:prstGeom prst="rightArrow">
            <a:avLst/>
          </a:prstGeom>
          <a:solidFill>
            <a:srgbClr val="A216A2"/>
          </a:solidFill>
          <a:ln>
            <a:solidFill>
              <a:srgbClr val="A216A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ZoneTexte 32"/>
          <p:cNvSpPr txBox="1"/>
          <p:nvPr/>
        </p:nvSpPr>
        <p:spPr>
          <a:xfrm>
            <a:off x="5868938" y="3841086"/>
            <a:ext cx="1150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results for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525122" y="3551345"/>
            <a:ext cx="1056700" cy="369332"/>
          </a:xfrm>
          <a:prstGeom prst="rect">
            <a:avLst/>
          </a:prstGeom>
          <a:solidFill>
            <a:srgbClr val="A216A2"/>
          </a:solidFill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Arial Black" panose="020B0A04020102020204" pitchFamily="34" charset="0"/>
              </a:rPr>
              <a:t>CUMIN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778636" y="3422329"/>
            <a:ext cx="914558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7" name="Obje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2804799"/>
              </p:ext>
            </p:extLst>
          </p:nvPr>
        </p:nvGraphicFramePr>
        <p:xfrm>
          <a:off x="3878263" y="1465263"/>
          <a:ext cx="3191250" cy="21471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10" name="Document" r:id="rId5" imgW="3749359" imgH="2520423" progId="Word.Document.12">
                  <p:embed/>
                </p:oleObj>
              </mc:Choice>
              <mc:Fallback>
                <p:oleObj name="Document" r:id="rId5" imgW="3749359" imgH="2520423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8263" y="1465263"/>
                        <a:ext cx="3191250" cy="21471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t 4"/>
          <p:cNvGraphicFramePr>
            <a:graphicFrameLocks noChangeAspect="1"/>
          </p:cNvGraphicFramePr>
          <p:nvPr/>
        </p:nvGraphicFramePr>
        <p:xfrm>
          <a:off x="7411669" y="3991080"/>
          <a:ext cx="1315388" cy="4356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11" name="Picture" r:id="rId7" imgW="1323511" imgH="418665" progId="Word.Picture.8">
                  <p:embed/>
                </p:oleObj>
              </mc:Choice>
              <mc:Fallback>
                <p:oleObj name="Picture" r:id="rId7" imgW="1323511" imgH="418665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11669" y="3991080"/>
                        <a:ext cx="1315388" cy="4356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ZoneTexte 39"/>
          <p:cNvSpPr txBox="1"/>
          <p:nvPr/>
        </p:nvSpPr>
        <p:spPr>
          <a:xfrm>
            <a:off x="1908498" y="5458825"/>
            <a:ext cx="17123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i="1" dirty="0" err="1">
                <a:solidFill>
                  <a:srgbClr val="A216A2"/>
                </a:solidFill>
                <a:latin typeface="Arial Black" panose="020B0A04020102020204" pitchFamily="34" charset="0"/>
              </a:rPr>
              <a:t>e</a:t>
            </a:r>
            <a:r>
              <a:rPr lang="en-GB" i="1" dirty="0" err="1">
                <a:solidFill>
                  <a:srgbClr val="00B050"/>
                </a:solidFill>
                <a:latin typeface="Arial Black" panose="020B0A04020102020204" pitchFamily="34" charset="0"/>
              </a:rPr>
              <a:t>CAMPUS</a:t>
            </a:r>
            <a:endParaRPr lang="en-GB" i="1" dirty="0">
              <a:solidFill>
                <a:srgbClr val="00B05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GB" sz="1600" i="1" dirty="0">
                <a:latin typeface="Arial" panose="020B0604020202020204" pitchFamily="34" charset="0"/>
              </a:rPr>
              <a:t>International Lab</a:t>
            </a:r>
          </a:p>
          <a:p>
            <a:pPr algn="ctr"/>
            <a:r>
              <a:rPr lang="en-GB" sz="1200" i="1" dirty="0">
                <a:latin typeface="Arial" panose="020B0604020202020204" pitchFamily="34" charset="0"/>
              </a:rPr>
              <a:t>(France / Canada)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778636" y="5407509"/>
            <a:ext cx="18511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/>
              <a:t>Nissan Leaf</a:t>
            </a:r>
          </a:p>
          <a:p>
            <a:pPr algn="ctr"/>
            <a:r>
              <a:rPr lang="en-GB" b="1" dirty="0"/>
              <a:t>New cabin model</a:t>
            </a:r>
          </a:p>
          <a:p>
            <a:pPr algn="ctr"/>
            <a:r>
              <a:rPr lang="en-GB" b="1" dirty="0"/>
              <a:t>New vehicle tests</a:t>
            </a:r>
          </a:p>
        </p:txBody>
      </p:sp>
      <p:sp>
        <p:nvSpPr>
          <p:cNvPr id="44" name="ZoneTexte 43"/>
          <p:cNvSpPr txBox="1"/>
          <p:nvPr/>
        </p:nvSpPr>
        <p:spPr>
          <a:xfrm>
            <a:off x="5001214" y="6415677"/>
            <a:ext cx="15023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</a:rPr>
              <a:t>|PhD Ramsey]</a:t>
            </a:r>
          </a:p>
        </p:txBody>
      </p:sp>
      <p:pic>
        <p:nvPicPr>
          <p:cNvPr id="47" name="Image 4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868937" y="4921734"/>
            <a:ext cx="2858119" cy="1556795"/>
          </a:xfrm>
          <a:prstGeom prst="rect">
            <a:avLst/>
          </a:prstGeom>
        </p:spPr>
      </p:pic>
      <p:pic>
        <p:nvPicPr>
          <p:cNvPr id="55" name="Picture 24" descr="Logo Région HDF - partenair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349" y="4302555"/>
            <a:ext cx="2135235" cy="422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ZoneTexte 55"/>
          <p:cNvSpPr txBox="1"/>
          <p:nvPr/>
        </p:nvSpPr>
        <p:spPr>
          <a:xfrm>
            <a:off x="1120194" y="3987827"/>
            <a:ext cx="1404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latin typeface="Arial" panose="020B0604020202020204" pitchFamily="34" charset="0"/>
              </a:rPr>
              <a:t>supported by</a:t>
            </a:r>
          </a:p>
        </p:txBody>
      </p:sp>
    </p:spTree>
    <p:extLst>
      <p:ext uri="{BB962C8B-B14F-4D97-AF65-F5344CB8AC3E}">
        <p14:creationId xmlns:p14="http://schemas.microsoft.com/office/powerpoint/2010/main" val="266272609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5400" algn="ctr">
          <a:solidFill>
            <a:srgbClr val="85898F"/>
          </a:solidFill>
          <a:miter lim="800000"/>
          <a:headEnd/>
          <a:tailEnd/>
        </a:ln>
      </a:spPr>
      <a:bodyPr lIns="99710" tIns="66473" rIns="66473" bIns="66473" anchor="ctr"/>
      <a:lstStyle>
        <a:defPPr eaLnBrk="1" hangingPunct="1">
          <a:lnSpc>
            <a:spcPct val="150000"/>
          </a:lnSpc>
          <a:spcBef>
            <a:spcPts val="0"/>
          </a:spcBef>
          <a:defRPr sz="1292" kern="0" dirty="0">
            <a:solidFill>
              <a:srgbClr val="000000"/>
            </a:solidFill>
            <a:latin typeface="Arial" pitchFamily="34" charset="0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Conception personnalisée">
  <a:themeElements>
    <a:clrScheme name="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eption personnalisé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onception personnalisée">
  <a:themeElements>
    <a:clrScheme name="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eption personnalisé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Conception personnalisée">
  <a:themeElements>
    <a:clrScheme name="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eption personnalisé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Conception personnalisée">
  <a:themeElements>
    <a:clrScheme name="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eption personnalisé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Conception personnalisée">
  <a:themeElements>
    <a:clrScheme name="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eption personnalisé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5_Conception personnalisée">
  <a:themeElements>
    <a:clrScheme name="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ception personnalisé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1661</Words>
  <Application>Microsoft Office PowerPoint</Application>
  <PresentationFormat>Personnalisé</PresentationFormat>
  <Paragraphs>467</Paragraphs>
  <Slides>28</Slides>
  <Notes>10</Notes>
  <HiddenSlides>22</HiddenSlides>
  <MMClips>1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8</vt:i4>
      </vt:variant>
      <vt:variant>
        <vt:lpstr>Serveurs OLE incorporés</vt:lpstr>
      </vt:variant>
      <vt:variant>
        <vt:i4>4</vt:i4>
      </vt:variant>
      <vt:variant>
        <vt:lpstr>Titres des diapositives</vt:lpstr>
      </vt:variant>
      <vt:variant>
        <vt:i4>28</vt:i4>
      </vt:variant>
    </vt:vector>
  </HeadingPairs>
  <TitlesOfParts>
    <vt:vector size="48" baseType="lpstr">
      <vt:lpstr>Aharoni</vt:lpstr>
      <vt:lpstr>Arial</vt:lpstr>
      <vt:lpstr>Arial Black</vt:lpstr>
      <vt:lpstr>Calibri</vt:lpstr>
      <vt:lpstr>Symbol</vt:lpstr>
      <vt:lpstr>Times New Roman</vt:lpstr>
      <vt:lpstr>Verdana</vt:lpstr>
      <vt:lpstr>Wingdings</vt:lpstr>
      <vt:lpstr>Thème Office</vt:lpstr>
      <vt:lpstr>Conception personnalisée</vt:lpstr>
      <vt:lpstr>1_Conception personnalisée</vt:lpstr>
      <vt:lpstr>1_Thème Office</vt:lpstr>
      <vt:lpstr>2_Conception personnalisée</vt:lpstr>
      <vt:lpstr>3_Conception personnalisée</vt:lpstr>
      <vt:lpstr>4_Conception personnalisée</vt:lpstr>
      <vt:lpstr>5_Conception personnalisée</vt:lpstr>
      <vt:lpstr>Picture</vt:lpstr>
      <vt:lpstr>Image Photo Editor</vt:lpstr>
      <vt:lpstr>Document</vt:lpstr>
      <vt:lpstr>Equation</vt:lpstr>
      <vt:lpstr>Présentation PowerPoint</vt:lpstr>
      <vt:lpstr>« electricity &amp; Vehicles » Platform …………….  CONTROL team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Mélanie Gilmant</dc:creator>
  <cp:lastModifiedBy>NGUYEN NGAC-KY</cp:lastModifiedBy>
  <cp:revision>237</cp:revision>
  <cp:lastPrinted>2015-11-30T16:52:56Z</cp:lastPrinted>
  <dcterms:created xsi:type="dcterms:W3CDTF">2013-10-08T12:52:02Z</dcterms:created>
  <dcterms:modified xsi:type="dcterms:W3CDTF">2022-03-31T14:06:53Z</dcterms:modified>
</cp:coreProperties>
</file>